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3"/>
  </p:notesMasterIdLst>
  <p:sldIdLst>
    <p:sldId id="570" r:id="rId2"/>
    <p:sldId id="572" r:id="rId3"/>
    <p:sldId id="573" r:id="rId4"/>
    <p:sldId id="574" r:id="rId5"/>
    <p:sldId id="613" r:id="rId6"/>
    <p:sldId id="576" r:id="rId7"/>
    <p:sldId id="575" r:id="rId8"/>
    <p:sldId id="577" r:id="rId9"/>
    <p:sldId id="578" r:id="rId10"/>
    <p:sldId id="535" r:id="rId11"/>
    <p:sldId id="302" r:id="rId12"/>
    <p:sldId id="571" r:id="rId13"/>
    <p:sldId id="579" r:id="rId14"/>
    <p:sldId id="580" r:id="rId15"/>
    <p:sldId id="590" r:id="rId16"/>
    <p:sldId id="581" r:id="rId17"/>
    <p:sldId id="582" r:id="rId18"/>
    <p:sldId id="583" r:id="rId19"/>
    <p:sldId id="584" r:id="rId20"/>
    <p:sldId id="587" r:id="rId21"/>
    <p:sldId id="588" r:id="rId22"/>
    <p:sldId id="589" r:id="rId23"/>
    <p:sldId id="591" r:id="rId24"/>
    <p:sldId id="595" r:id="rId25"/>
    <p:sldId id="601" r:id="rId26"/>
    <p:sldId id="602" r:id="rId27"/>
    <p:sldId id="592" r:id="rId28"/>
    <p:sldId id="593" r:id="rId29"/>
    <p:sldId id="596" r:id="rId30"/>
    <p:sldId id="598" r:id="rId31"/>
    <p:sldId id="597" r:id="rId32"/>
    <p:sldId id="599" r:id="rId33"/>
    <p:sldId id="600" r:id="rId34"/>
    <p:sldId id="603" r:id="rId35"/>
    <p:sldId id="605" r:id="rId36"/>
    <p:sldId id="606" r:id="rId37"/>
    <p:sldId id="607" r:id="rId38"/>
    <p:sldId id="608" r:id="rId39"/>
    <p:sldId id="610" r:id="rId40"/>
    <p:sldId id="611" r:id="rId41"/>
    <p:sldId id="61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E95B8D-4970-C742-A43B-9E6F7248AF2B}" type="datetimeFigureOut">
              <a:rPr lang="en-US" smtClean="0"/>
              <a:t>6/1/25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112A1-8DEE-AC40-8059-41B187832688}" type="slidenum">
              <a:rPr lang="en-US" smtClean="0"/>
              <a:t>‹#›</a:t>
            </a:fld>
            <a:endParaRPr lang="en-US"/>
          </a:p>
        </p:txBody>
      </p:sp>
    </p:spTree>
    <p:extLst>
      <p:ext uri="{BB962C8B-B14F-4D97-AF65-F5344CB8AC3E}">
        <p14:creationId xmlns:p14="http://schemas.microsoft.com/office/powerpoint/2010/main" val="3935114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6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it to someone else — almost always the right move for credit card numbers! But not for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893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00906-8D47-F734-0F94-06637BF5D2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AF0593-565C-82C0-A3A0-AAD28E0674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1C569BF-EC7D-85A1-89B9-DFC26648D9DA}"/>
              </a:ext>
            </a:extLst>
          </p:cNvPr>
          <p:cNvSpPr>
            <a:spLocks noGrp="1"/>
          </p:cNvSpPr>
          <p:nvPr>
            <p:ph type="body" idx="1"/>
          </p:nvPr>
        </p:nvSpPr>
        <p:spPr/>
        <p:txBody>
          <a:bodyPr/>
          <a:lstStyle/>
          <a:p>
            <a:r>
              <a:rPr lang="en-US" dirty="0"/>
              <a:t>Give it to someone else — almost always the right move for credit card numbers! But not for </a:t>
            </a:r>
          </a:p>
        </p:txBody>
      </p:sp>
      <p:sp>
        <p:nvSpPr>
          <p:cNvPr id="4" name="Slide Number Placeholder 3">
            <a:extLst>
              <a:ext uri="{FF2B5EF4-FFF2-40B4-BE49-F238E27FC236}">
                <a16:creationId xmlns:a16="http://schemas.microsoft.com/office/drawing/2014/main" id="{00DCB12A-70ED-165F-F48D-ADAB9E512B4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321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412B0D-6C9D-FB7F-7918-8083057981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2707F5-A314-5DD2-807D-1D437A395E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DFB228-5941-3231-3C21-B21B91DDF50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5D2EC7-5CE9-E925-D2DF-EA125AF712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14370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 should Brilliant be concerned if their quizzes use frontend-only verification that the user solved the problem?</a:t>
            </a:r>
          </a:p>
          <a:p>
            <a:r>
              <a:rPr lang="en-US" dirty="0"/>
              <a:t>Question: how can lockdown browser possibly work if these are the rules?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726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9A02-410F-980A-A47E-FA9860252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FA00C0-54A1-2DD2-04D8-CF2F209FA2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7CCC18-34A7-82A4-86B0-8C54AA50548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Acronymy</a:t>
            </a:r>
            <a:r>
              <a:rPr lang="en-US" dirty="0"/>
              <a:t> is a collaborative effort to define all English words in terms of </a:t>
            </a:r>
            <a:r>
              <a:rPr lang="en-US" dirty="0" err="1"/>
              <a:t>acroynms</a:t>
            </a:r>
            <a:r>
              <a:rPr lang="en-US" dirty="0"/>
              <a:t>. It allows anonymous submissions and the login is only there for leaderboard tracking, so there’s not historically been enough incentive to implement passwords. You could absolutely define words “as me” by logging in as </a:t>
            </a:r>
            <a:r>
              <a:rPr lang="en-US" dirty="0" err="1"/>
              <a:t>simrob</a:t>
            </a:r>
            <a:r>
              <a:rPr lang="en-US" dirty="0"/>
              <a:t>, but what’s the point? Also please don’t or my friend David who runs the site and whose wedding I co-officiated will be annoyed with me.</a:t>
            </a:r>
          </a:p>
        </p:txBody>
      </p:sp>
      <p:sp>
        <p:nvSpPr>
          <p:cNvPr id="4" name="Slide Number Placeholder 3">
            <a:extLst>
              <a:ext uri="{FF2B5EF4-FFF2-40B4-BE49-F238E27FC236}">
                <a16:creationId xmlns:a16="http://schemas.microsoft.com/office/drawing/2014/main" id="{E0A47B39-BB56-C8B0-C98B-232312AC513F}"/>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2123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roll your own </a:t>
            </a:r>
            <a:r>
              <a:rPr lang="en-US" dirty="0" err="1"/>
              <a:t>hmac</a:t>
            </a:r>
            <a:r>
              <a:rPr lang="en-US" dirty="0"/>
              <a:t> by computing sha256(secret + message), use a library function that creates an HMAC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937F07-1250-4CCE-B198-1B2887014F4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8406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hyperlink" Target="https://creativecommons.org/licenses/by-sa/4.0/"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43B56B6-995F-4046-9C61-053D0E276BA3}"/>
              </a:ext>
            </a:extLst>
          </p:cNvPr>
          <p:cNvSpPr>
            <a:spLocks noGrp="1"/>
          </p:cNvSpPr>
          <p:nvPr>
            <p:ph type="dt" sz="half" idx="10"/>
          </p:nvPr>
        </p:nvSpPr>
        <p:spPr/>
        <p:txBody>
          <a:bodyPr/>
          <a:lstStyle/>
          <a:p>
            <a:fld id="{5D2A64DE-480B-420F-9649-4F8E696E08E0}" type="datetime1">
              <a:rPr lang="en-US" smtClean="0"/>
              <a:t>6/1/25</a:t>
            </a:fld>
            <a:endParaRPr lang="en-US"/>
          </a:p>
        </p:txBody>
      </p:sp>
      <p:sp>
        <p:nvSpPr>
          <p:cNvPr id="5" name="Footer Placeholder 4">
            <a:extLst>
              <a:ext uri="{FF2B5EF4-FFF2-40B4-BE49-F238E27FC236}">
                <a16:creationId xmlns:a16="http://schemas.microsoft.com/office/drawing/2014/main" id="{6E05E065-1B81-411E-9A3E-A77A78A3AF4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CF6926-26F3-46DC-9948-0AFC9748AF72}"/>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7" name="Title 1">
            <a:extLst>
              <a:ext uri="{FF2B5EF4-FFF2-40B4-BE49-F238E27FC236}">
                <a16:creationId xmlns:a16="http://schemas.microsoft.com/office/drawing/2014/main" id="{AFB655C3-1523-8944-C748-712310DF647E}"/>
              </a:ext>
            </a:extLst>
          </p:cNvPr>
          <p:cNvSpPr>
            <a:spLocks noGrp="1"/>
          </p:cNvSpPr>
          <p:nvPr>
            <p:ph type="ctrTitle"/>
          </p:nvPr>
        </p:nvSpPr>
        <p:spPr>
          <a:xfrm>
            <a:off x="539260" y="665163"/>
            <a:ext cx="10814539" cy="2275997"/>
          </a:xfrm>
        </p:spPr>
        <p:txBody>
          <a:bodyPr anchor="b">
            <a:normAutofit/>
          </a:bodyPr>
          <a:lstStyle>
            <a:lvl1pPr algn="l">
              <a:defRPr sz="3200"/>
            </a:lvl1pPr>
          </a:lstStyle>
          <a:p>
            <a:r>
              <a:rPr lang="en-US" dirty="0"/>
              <a:t>Click to edit Master title style</a:t>
            </a:r>
          </a:p>
        </p:txBody>
      </p:sp>
      <p:sp>
        <p:nvSpPr>
          <p:cNvPr id="9" name="Subtitle 2">
            <a:extLst>
              <a:ext uri="{FF2B5EF4-FFF2-40B4-BE49-F238E27FC236}">
                <a16:creationId xmlns:a16="http://schemas.microsoft.com/office/drawing/2014/main" id="{8549AA31-F254-1C77-9D81-6E096BEE4E1E}"/>
              </a:ext>
            </a:extLst>
          </p:cNvPr>
          <p:cNvSpPr>
            <a:spLocks noGrp="1"/>
          </p:cNvSpPr>
          <p:nvPr>
            <p:ph type="subTitle" idx="1"/>
          </p:nvPr>
        </p:nvSpPr>
        <p:spPr>
          <a:xfrm>
            <a:off x="539260" y="3237827"/>
            <a:ext cx="10128740" cy="2210859"/>
          </a:xfrm>
        </p:spPr>
        <p:txBody>
          <a:bodyPr>
            <a:normAutofit/>
          </a:bodyPr>
          <a:lstStyle>
            <a:lvl1pPr marL="0" indent="0" algn="l">
              <a:buNone/>
              <a:defRPr sz="2000">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10" name="Straight Connector 9">
            <a:extLst>
              <a:ext uri="{FF2B5EF4-FFF2-40B4-BE49-F238E27FC236}">
                <a16:creationId xmlns:a16="http://schemas.microsoft.com/office/drawing/2014/main" id="{F2349770-58C0-0659-C24A-7B0426FAF748}"/>
              </a:ext>
            </a:extLst>
          </p:cNvPr>
          <p:cNvCxnSpPr/>
          <p:nvPr userDrawn="1"/>
        </p:nvCxnSpPr>
        <p:spPr>
          <a:xfrm>
            <a:off x="539260" y="3055777"/>
            <a:ext cx="10814539"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A81EC16-F2D4-3F9B-C86D-3BCAB0633A6F}"/>
              </a:ext>
            </a:extLst>
          </p:cNvPr>
          <p:cNvSpPr/>
          <p:nvPr userDrawn="1"/>
        </p:nvSpPr>
        <p:spPr>
          <a:xfrm>
            <a:off x="539260" y="5630735"/>
            <a:ext cx="6096000" cy="369332"/>
          </a:xfrm>
          <a:prstGeom prst="rect">
            <a:avLst/>
          </a:prstGeom>
        </p:spPr>
        <p:txBody>
          <a:bodyPr>
            <a:spAutoFit/>
          </a:bodyPr>
          <a:lstStyle/>
          <a:p>
            <a:r>
              <a:rPr lang="en-US" dirty="0">
                <a:solidFill>
                  <a:srgbClr val="5C5962"/>
                </a:solidFill>
              </a:rPr>
              <a:t>© 2025 Released under the </a:t>
            </a:r>
            <a:r>
              <a:rPr lang="en-US" dirty="0">
                <a:solidFill>
                  <a:srgbClr val="D41B2C"/>
                </a:solidFill>
                <a:hlinkClick r:id="rId2"/>
              </a:rPr>
              <a:t>CC BY-SA</a:t>
            </a:r>
            <a:r>
              <a:rPr lang="en-US" dirty="0">
                <a:solidFill>
                  <a:srgbClr val="5C5962"/>
                </a:solidFill>
              </a:rPr>
              <a:t> license</a:t>
            </a:r>
            <a:endParaRPr lang="en-US" dirty="0"/>
          </a:p>
        </p:txBody>
      </p:sp>
    </p:spTree>
    <p:extLst>
      <p:ext uri="{BB962C8B-B14F-4D97-AF65-F5344CB8AC3E}">
        <p14:creationId xmlns:p14="http://schemas.microsoft.com/office/powerpoint/2010/main" val="3709184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C750D-385B-4340-80D6-9B052AFB3AD3}"/>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23A752EB-722E-4ED5-8E4A-83E134B1F613}"/>
              </a:ext>
            </a:extLst>
          </p:cNvPr>
          <p:cNvSpPr>
            <a:spLocks noGrp="1"/>
          </p:cNvSpPr>
          <p:nvPr>
            <p:ph idx="1"/>
          </p:nvPr>
        </p:nvSpPr>
        <p:spPr>
          <a:xfrm>
            <a:off x="838200" y="1500160"/>
            <a:ext cx="7887346"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B738D97-33FE-455F-99C1-5F94F8FEAE49}"/>
              </a:ext>
            </a:extLst>
          </p:cNvPr>
          <p:cNvSpPr>
            <a:spLocks noGrp="1"/>
          </p:cNvSpPr>
          <p:nvPr>
            <p:ph type="dt" sz="half" idx="10"/>
          </p:nvPr>
        </p:nvSpPr>
        <p:spPr/>
        <p:txBody>
          <a:bodyPr/>
          <a:lstStyle/>
          <a:p>
            <a:fld id="{07C7BFD4-467E-4EDE-93EA-052F5B39A4E5}" type="datetime1">
              <a:rPr lang="en-US" smtClean="0"/>
              <a:t>6/1/25</a:t>
            </a:fld>
            <a:endParaRPr lang="en-US"/>
          </a:p>
        </p:txBody>
      </p:sp>
      <p:sp>
        <p:nvSpPr>
          <p:cNvPr id="5" name="Footer Placeholder 4">
            <a:extLst>
              <a:ext uri="{FF2B5EF4-FFF2-40B4-BE49-F238E27FC236}">
                <a16:creationId xmlns:a16="http://schemas.microsoft.com/office/drawing/2014/main" id="{0F871F14-9B49-4770-95DB-8F666E2A37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9E3BF3-5975-4AB7-B4BC-3D06649949E2}"/>
              </a:ext>
            </a:extLst>
          </p:cNvPr>
          <p:cNvSpPr>
            <a:spLocks noGrp="1"/>
          </p:cNvSpPr>
          <p:nvPr>
            <p:ph type="sldNum" sz="quarter" idx="12"/>
          </p:nvPr>
        </p:nvSpPr>
        <p:spPr/>
        <p:txBody>
          <a:bodyPr/>
          <a:lstStyle/>
          <a:p>
            <a:fld id="{20F37917-FD3A-4669-9018-DA04BCDD3D75}" type="slidenum">
              <a:rPr lang="en-US" smtClean="0"/>
              <a:t>‹#›</a:t>
            </a:fld>
            <a:endParaRPr lang="en-US"/>
          </a:p>
        </p:txBody>
      </p:sp>
      <p:cxnSp>
        <p:nvCxnSpPr>
          <p:cNvPr id="8" name="Straight Connector 7">
            <a:extLst>
              <a:ext uri="{FF2B5EF4-FFF2-40B4-BE49-F238E27FC236}">
                <a16:creationId xmlns:a16="http://schemas.microsoft.com/office/drawing/2014/main" id="{330E7402-9AD9-47A7-9A7C-9E2D251980C6}"/>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360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9868A-EEF3-4A9B-8549-9BADCF283326}"/>
              </a:ext>
            </a:extLst>
          </p:cNvPr>
          <p:cNvSpPr>
            <a:spLocks noGrp="1"/>
          </p:cNvSpPr>
          <p:nvPr>
            <p:ph type="dt" sz="half" idx="10"/>
          </p:nvPr>
        </p:nvSpPr>
        <p:spPr/>
        <p:txBody>
          <a:bodyPr/>
          <a:lstStyle/>
          <a:p>
            <a:fld id="{109E55A0-C911-4F03-82FC-7E5926047D46}" type="datetime1">
              <a:rPr lang="en-US" smtClean="0"/>
              <a:t>6/1/25</a:t>
            </a:fld>
            <a:endParaRPr lang="en-US"/>
          </a:p>
        </p:txBody>
      </p:sp>
      <p:sp>
        <p:nvSpPr>
          <p:cNvPr id="4" name="Footer Placeholder 3">
            <a:extLst>
              <a:ext uri="{FF2B5EF4-FFF2-40B4-BE49-F238E27FC236}">
                <a16:creationId xmlns:a16="http://schemas.microsoft.com/office/drawing/2014/main" id="{761E0DFD-410D-4C41-9994-4C58047D5E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F70F3D0-5AE9-4747-A0A6-354F0667F65B}"/>
              </a:ext>
            </a:extLst>
          </p:cNvPr>
          <p:cNvSpPr>
            <a:spLocks noGrp="1"/>
          </p:cNvSpPr>
          <p:nvPr>
            <p:ph type="sldNum" sz="quarter" idx="12"/>
          </p:nvPr>
        </p:nvSpPr>
        <p:spPr/>
        <p:txBody>
          <a:bodyPr/>
          <a:lstStyle/>
          <a:p>
            <a:fld id="{20F37917-FD3A-4669-9018-DA04BCDD3D75}" type="slidenum">
              <a:rPr lang="en-US" smtClean="0"/>
              <a:t>‹#›</a:t>
            </a:fld>
            <a:endParaRPr lang="en-US"/>
          </a:p>
        </p:txBody>
      </p:sp>
      <p:sp>
        <p:nvSpPr>
          <p:cNvPr id="6" name="Title 1">
            <a:extLst>
              <a:ext uri="{FF2B5EF4-FFF2-40B4-BE49-F238E27FC236}">
                <a16:creationId xmlns:a16="http://schemas.microsoft.com/office/drawing/2014/main" id="{75A25075-8F0E-5D99-3424-EC26D4DBC802}"/>
              </a:ext>
            </a:extLst>
          </p:cNvPr>
          <p:cNvSpPr>
            <a:spLocks noGrp="1"/>
          </p:cNvSpPr>
          <p:nvPr>
            <p:ph type="title"/>
          </p:nvPr>
        </p:nvSpPr>
        <p:spPr>
          <a:xfrm>
            <a:off x="838200" y="18255"/>
            <a:ext cx="10515600" cy="1325563"/>
          </a:xfrm>
        </p:spPr>
        <p:txBody>
          <a:bodyPr anchor="b">
            <a:normAutofit/>
          </a:bodyPr>
          <a:lstStyle>
            <a:lvl1pPr>
              <a:defRPr sz="3600"/>
            </a:lvl1pPr>
          </a:lstStyle>
          <a:p>
            <a:r>
              <a:rPr lang="en-US" dirty="0"/>
              <a:t>Click to edit Master title style</a:t>
            </a:r>
          </a:p>
        </p:txBody>
      </p:sp>
      <p:cxnSp>
        <p:nvCxnSpPr>
          <p:cNvPr id="8" name="Straight Connector 7">
            <a:extLst>
              <a:ext uri="{FF2B5EF4-FFF2-40B4-BE49-F238E27FC236}">
                <a16:creationId xmlns:a16="http://schemas.microsoft.com/office/drawing/2014/main" id="{59CFFB23-4154-80C1-A1BD-D541121A9A79}"/>
              </a:ext>
            </a:extLst>
          </p:cNvPr>
          <p:cNvCxnSpPr/>
          <p:nvPr userDrawn="1"/>
        </p:nvCxnSpPr>
        <p:spPr>
          <a:xfrm>
            <a:off x="838200" y="1429058"/>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4098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E7A444-7D99-4911-9642-3917FA60A00A}"/>
              </a:ext>
            </a:extLst>
          </p:cNvPr>
          <p:cNvSpPr>
            <a:spLocks noGrp="1"/>
          </p:cNvSpPr>
          <p:nvPr>
            <p:ph type="dt" sz="half" idx="10"/>
          </p:nvPr>
        </p:nvSpPr>
        <p:spPr/>
        <p:txBody>
          <a:bodyPr/>
          <a:lstStyle/>
          <a:p>
            <a:fld id="{2B7B7EE0-7771-4CD5-9B2B-3550753A54A1}" type="datetime1">
              <a:rPr lang="en-US" smtClean="0"/>
              <a:t>6/1/25</a:t>
            </a:fld>
            <a:endParaRPr lang="en-US"/>
          </a:p>
        </p:txBody>
      </p:sp>
      <p:sp>
        <p:nvSpPr>
          <p:cNvPr id="3" name="Footer Placeholder 2">
            <a:extLst>
              <a:ext uri="{FF2B5EF4-FFF2-40B4-BE49-F238E27FC236}">
                <a16:creationId xmlns:a16="http://schemas.microsoft.com/office/drawing/2014/main" id="{A3F82BF4-8CCE-40F5-87BF-30A8215B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6281BF9-93A3-4F18-ADE7-E0E4F974DBE9}"/>
              </a:ext>
            </a:extLst>
          </p:cNvPr>
          <p:cNvSpPr>
            <a:spLocks noGrp="1"/>
          </p:cNvSpPr>
          <p:nvPr>
            <p:ph type="sldNum" sz="quarter" idx="12"/>
          </p:nvPr>
        </p:nvSpPr>
        <p:spPr/>
        <p:txBody>
          <a:bodyPr/>
          <a:lstStyle/>
          <a:p>
            <a:fld id="{20F37917-FD3A-4669-9018-DA04BCDD3D75}" type="slidenum">
              <a:rPr lang="en-US" smtClean="0"/>
              <a:t>‹#›</a:t>
            </a:fld>
            <a:endParaRPr lang="en-US"/>
          </a:p>
        </p:txBody>
      </p:sp>
    </p:spTree>
    <p:extLst>
      <p:ext uri="{BB962C8B-B14F-4D97-AF65-F5344CB8AC3E}">
        <p14:creationId xmlns:p14="http://schemas.microsoft.com/office/powerpoint/2010/main" val="12052192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406F07A-0B22-4914-812A-DBA02B47952B}"/>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892B9C33-4FFB-4197-A3C1-E6E3EB58E2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5E0F7-CC95-4DF1-9224-82B2702A2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D997E8-DDEE-43F1-8D9B-F8A1E11DE488}" type="datetime1">
              <a:rPr lang="en-US" smtClean="0"/>
              <a:t>6/1/25</a:t>
            </a:fld>
            <a:endParaRPr lang="en-US"/>
          </a:p>
        </p:txBody>
      </p:sp>
      <p:sp>
        <p:nvSpPr>
          <p:cNvPr id="5" name="Footer Placeholder 4">
            <a:extLst>
              <a:ext uri="{FF2B5EF4-FFF2-40B4-BE49-F238E27FC236}">
                <a16:creationId xmlns:a16="http://schemas.microsoft.com/office/drawing/2014/main" id="{C63761D0-ED27-4802-A5F0-EFD89884E1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7E668E-F846-4B39-92B8-B429C92F7F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F37917-FD3A-4669-9018-DA04BCDD3D75}" type="slidenum">
              <a:rPr lang="en-US" smtClean="0"/>
              <a:t>‹#›</a:t>
            </a:fld>
            <a:endParaRPr lang="en-US"/>
          </a:p>
        </p:txBody>
      </p:sp>
    </p:spTree>
    <p:extLst>
      <p:ext uri="{BB962C8B-B14F-4D97-AF65-F5344CB8AC3E}">
        <p14:creationId xmlns:p14="http://schemas.microsoft.com/office/powerpoint/2010/main" val="3336503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lnSpc>
          <a:spcPct val="90000"/>
        </a:lnSpc>
        <a:spcBef>
          <a:spcPct val="0"/>
        </a:spcBef>
        <a:buNone/>
        <a:defRPr sz="4400" kern="1200">
          <a:solidFill>
            <a:srgbClr val="0070C0"/>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xkcd.com/327/" TargetMode="External"/><Relationship Id="rId2" Type="http://schemas.openxmlformats.org/officeDocument/2006/relationships/image" Target="../media/image20.t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hehackernews.com/2021/12/extremely-critical-log4j-vulnerability.html" TargetMode="External"/><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hyperlink" Target="https://nvd.nist.gov/vuln/detail/CVE-2021-44228"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0FF9F1-C3EF-FCB6-6A21-E56604181D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2254C377-1B0F-1384-BF89-A0A11922F102}"/>
              </a:ext>
            </a:extLst>
          </p:cNvPr>
          <p:cNvSpPr>
            <a:spLocks noGrp="1"/>
          </p:cNvSpPr>
          <p:nvPr>
            <p:ph type="ctrTitle"/>
          </p:nvPr>
        </p:nvSpPr>
        <p:spPr/>
        <p:txBody>
          <a:bodyPr/>
          <a:lstStyle/>
          <a:p>
            <a:r>
              <a:rPr lang="en-US" altLang="en-US" dirty="0">
                <a:sym typeface="Helvetica Neue" charset="0"/>
              </a:rPr>
              <a:t>CS 4530: Fundamentals of Software Engineering</a:t>
            </a:r>
            <a:br>
              <a:rPr lang="en-US" altLang="en-US" dirty="0">
                <a:sym typeface="Helvetica Neue" charset="0"/>
              </a:rPr>
            </a:br>
            <a:r>
              <a:rPr lang="en-US" altLang="en-US" dirty="0">
                <a:sym typeface="Helvetica Neue" charset="0"/>
              </a:rPr>
              <a:t>Module 6, Lesson 1</a:t>
            </a:r>
            <a:br>
              <a:rPr lang="en-US" altLang="en-US" dirty="0">
                <a:sym typeface="Helvetica Neue" charset="0"/>
              </a:rPr>
            </a:br>
            <a:r>
              <a:rPr lang="en-US" altLang="en-US" dirty="0">
                <a:sym typeface="Helvetica Neue" charset="0"/>
              </a:rPr>
              <a:t>Security</a:t>
            </a:r>
            <a:endParaRPr lang="en-US" dirty="0"/>
          </a:p>
        </p:txBody>
      </p:sp>
      <p:sp>
        <p:nvSpPr>
          <p:cNvPr id="6" name="Subtitle 5">
            <a:extLst>
              <a:ext uri="{FF2B5EF4-FFF2-40B4-BE49-F238E27FC236}">
                <a16:creationId xmlns:a16="http://schemas.microsoft.com/office/drawing/2014/main" id="{AD9E3042-0B03-B094-AFA9-0EF3699CF37D}"/>
              </a:ext>
            </a:extLst>
          </p:cNvPr>
          <p:cNvSpPr>
            <a:spLocks noGrp="1"/>
          </p:cNvSpPr>
          <p:nvPr>
            <p:ph type="subTitle" idx="1"/>
          </p:nvPr>
        </p:nvSpPr>
        <p:spPr/>
        <p:txBody>
          <a:bodyPr/>
          <a:lstStyle/>
          <a:p>
            <a:r>
              <a:rPr lang="en-US" dirty="0"/>
              <a:t>Rob Simmons</a:t>
            </a:r>
          </a:p>
          <a:p>
            <a:r>
              <a:rPr lang="en-US" dirty="0"/>
              <a:t>Khoury College of Computer Sciences</a:t>
            </a:r>
          </a:p>
          <a:p>
            <a:endParaRPr lang="en-US" dirty="0"/>
          </a:p>
          <a:p>
            <a:endParaRPr lang="en-US" dirty="0"/>
          </a:p>
        </p:txBody>
      </p:sp>
    </p:spTree>
    <p:extLst>
      <p:ext uri="{BB962C8B-B14F-4D97-AF65-F5344CB8AC3E}">
        <p14:creationId xmlns:p14="http://schemas.microsoft.com/office/powerpoint/2010/main" val="426137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BF7286-3F1D-0232-DF05-C94B91200089}"/>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2A243F9-FD8A-947E-EC67-21163F3C7FD6}"/>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39D885D-1C5A-0CA6-6007-EDC577213406}"/>
              </a:ext>
            </a:extLst>
          </p:cNvPr>
          <p:cNvSpPr>
            <a:spLocks noGrp="1"/>
          </p:cNvSpPr>
          <p:nvPr>
            <p:ph type="title"/>
          </p:nvPr>
        </p:nvSpPr>
        <p:spPr>
          <a:xfrm>
            <a:off x="838200" y="18255"/>
            <a:ext cx="10515600" cy="1325563"/>
          </a:xfrm>
        </p:spPr>
        <p:txBody>
          <a:bodyPr>
            <a:noAutofit/>
          </a:bodyPr>
          <a:lstStyle/>
          <a:p>
            <a:r>
              <a:rPr lang="en-US" dirty="0"/>
              <a:t>Security is all over the SE map</a:t>
            </a:r>
          </a:p>
        </p:txBody>
      </p:sp>
      <p:grpSp>
        <p:nvGrpSpPr>
          <p:cNvPr id="25" name="Group 24">
            <a:extLst>
              <a:ext uri="{FF2B5EF4-FFF2-40B4-BE49-F238E27FC236}">
                <a16:creationId xmlns:a16="http://schemas.microsoft.com/office/drawing/2014/main" id="{0DCC8436-7509-10D9-42E0-0F93BE960A88}"/>
              </a:ext>
            </a:extLst>
          </p:cNvPr>
          <p:cNvGrpSpPr/>
          <p:nvPr/>
        </p:nvGrpSpPr>
        <p:grpSpPr>
          <a:xfrm>
            <a:off x="4319921" y="1533426"/>
            <a:ext cx="974268" cy="974268"/>
            <a:chOff x="7949361" y="2403792"/>
            <a:chExt cx="1887188" cy="1887188"/>
          </a:xfrm>
        </p:grpSpPr>
        <p:sp>
          <p:nvSpPr>
            <p:cNvPr id="26" name="Rectangle: Diagonal Corners Rounded 13">
              <a:extLst>
                <a:ext uri="{FF2B5EF4-FFF2-40B4-BE49-F238E27FC236}">
                  <a16:creationId xmlns:a16="http://schemas.microsoft.com/office/drawing/2014/main" id="{1BB8C4FB-AF2E-6811-0C48-AFBFC86CE505}"/>
                </a:ext>
              </a:extLst>
            </p:cNvPr>
            <p:cNvSpPr/>
            <p:nvPr/>
          </p:nvSpPr>
          <p:spPr>
            <a:xfrm>
              <a:off x="7949362"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descr="Group">
              <a:extLst>
                <a:ext uri="{FF2B5EF4-FFF2-40B4-BE49-F238E27FC236}">
                  <a16:creationId xmlns:a16="http://schemas.microsoft.com/office/drawing/2014/main" id="{3550D465-BB36-D0F5-3E4F-3823325F8711}"/>
                </a:ext>
              </a:extLst>
            </p:cNvPr>
            <p:cNvSpPr/>
            <p:nvPr/>
          </p:nvSpPr>
          <p:spPr>
            <a:xfrm>
              <a:off x="7949361" y="2403792"/>
              <a:ext cx="1887188" cy="1887188"/>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28" name="Group 27">
            <a:extLst>
              <a:ext uri="{FF2B5EF4-FFF2-40B4-BE49-F238E27FC236}">
                <a16:creationId xmlns:a16="http://schemas.microsoft.com/office/drawing/2014/main" id="{A66242B3-2657-9711-F6E5-543364970B80}"/>
              </a:ext>
            </a:extLst>
          </p:cNvPr>
          <p:cNvGrpSpPr/>
          <p:nvPr/>
        </p:nvGrpSpPr>
        <p:grpSpPr>
          <a:xfrm>
            <a:off x="6892528" y="1533426"/>
            <a:ext cx="974268" cy="974267"/>
            <a:chOff x="679049" y="2403793"/>
            <a:chExt cx="1887188" cy="1887187"/>
          </a:xfrm>
        </p:grpSpPr>
        <p:sp>
          <p:nvSpPr>
            <p:cNvPr id="29" name="Rectangle: Diagonal Corners Rounded 6">
              <a:extLst>
                <a:ext uri="{FF2B5EF4-FFF2-40B4-BE49-F238E27FC236}">
                  <a16:creationId xmlns:a16="http://schemas.microsoft.com/office/drawing/2014/main" id="{FE8A76E7-689B-690F-A095-6AD4364287BA}"/>
                </a:ext>
              </a:extLst>
            </p:cNvPr>
            <p:cNvSpPr/>
            <p:nvPr/>
          </p:nvSpPr>
          <p:spPr>
            <a:xfrm>
              <a:off x="679050"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 name="Rectangle 29" descr="Gears">
              <a:extLst>
                <a:ext uri="{FF2B5EF4-FFF2-40B4-BE49-F238E27FC236}">
                  <a16:creationId xmlns:a16="http://schemas.microsoft.com/office/drawing/2014/main" id="{7D23983D-A446-016D-1D09-EEA03F7AB638}"/>
                </a:ext>
              </a:extLst>
            </p:cNvPr>
            <p:cNvSpPr/>
            <p:nvPr/>
          </p:nvSpPr>
          <p:spPr>
            <a:xfrm>
              <a:off x="679049" y="2403793"/>
              <a:ext cx="1887187" cy="1887187"/>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grpSp>
        <p:nvGrpSpPr>
          <p:cNvPr id="31" name="Group 30">
            <a:extLst>
              <a:ext uri="{FF2B5EF4-FFF2-40B4-BE49-F238E27FC236}">
                <a16:creationId xmlns:a16="http://schemas.microsoft.com/office/drawing/2014/main" id="{290EF367-EF70-692F-29A4-9F0B3D91A6E0}"/>
              </a:ext>
            </a:extLst>
          </p:cNvPr>
          <p:cNvGrpSpPr/>
          <p:nvPr/>
        </p:nvGrpSpPr>
        <p:grpSpPr>
          <a:xfrm>
            <a:off x="9465135" y="1533426"/>
            <a:ext cx="974267" cy="974267"/>
            <a:chOff x="4314206" y="2403793"/>
            <a:chExt cx="1887187" cy="1887187"/>
          </a:xfrm>
        </p:grpSpPr>
        <p:sp>
          <p:nvSpPr>
            <p:cNvPr id="32" name="Rectangle: Diagonal Corners Rounded 10">
              <a:extLst>
                <a:ext uri="{FF2B5EF4-FFF2-40B4-BE49-F238E27FC236}">
                  <a16:creationId xmlns:a16="http://schemas.microsoft.com/office/drawing/2014/main" id="{8BA700D9-B1FB-D3AE-6BCF-0326DDE221FE}"/>
                </a:ext>
              </a:extLst>
            </p:cNvPr>
            <p:cNvSpPr/>
            <p:nvPr/>
          </p:nvSpPr>
          <p:spPr>
            <a:xfrm>
              <a:off x="4314206" y="2403793"/>
              <a:ext cx="1887187" cy="1887187"/>
            </a:xfrm>
            <a:prstGeom prst="round2DiagRect">
              <a:avLst>
                <a:gd name="adj1" fmla="val 29727"/>
                <a:gd name="adj2" fmla="val 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 name="Rectangle 32" descr="Illustrator with solid fill">
              <a:extLst>
                <a:ext uri="{FF2B5EF4-FFF2-40B4-BE49-F238E27FC236}">
                  <a16:creationId xmlns:a16="http://schemas.microsoft.com/office/drawing/2014/main" id="{23869531-BAC2-B4C3-0FAC-94F77BE70DFB}"/>
                </a:ext>
              </a:extLst>
            </p:cNvPr>
            <p:cNvSpPr/>
            <p:nvPr/>
          </p:nvSpPr>
          <p:spPr>
            <a:xfrm>
              <a:off x="4314206" y="2403794"/>
              <a:ext cx="1887186" cy="1887186"/>
            </a:xfrm>
            <a:prstGeom prst="rect">
              <a:avLst/>
            </a:prstGeom>
            <a:blipFill>
              <a:blip r:embed="rId7">
                <a:extLst>
                  <a:ext uri="{96DAC541-7B7A-43D3-8B79-37D633B846F1}">
                    <asvg:svgBlip xmlns:asvg="http://schemas.microsoft.com/office/drawing/2016/SVG/main" r:embed="rId8"/>
                  </a:ext>
                </a:extLst>
              </a:blip>
              <a:srcRect/>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hueOff val="0"/>
                    <a:satOff val="0"/>
                    <a:lumOff val="0"/>
                    <a:alphaOff val="0"/>
                  </a:prstClr>
                </a:solidFill>
                <a:effectLst/>
                <a:uLnTx/>
                <a:uFillTx/>
                <a:latin typeface="Calibri" panose="020F0502020204030204"/>
                <a:ea typeface="+mn-ea"/>
                <a:cs typeface="+mn-cs"/>
              </a:endParaRPr>
            </a:p>
          </p:txBody>
        </p:sp>
      </p:grpSp>
      <p:sp>
        <p:nvSpPr>
          <p:cNvPr id="3" name="Rectangle: Diagonal Corners Rounded 6">
            <a:extLst>
              <a:ext uri="{FF2B5EF4-FFF2-40B4-BE49-F238E27FC236}">
                <a16:creationId xmlns:a16="http://schemas.microsoft.com/office/drawing/2014/main" id="{E91C8FD3-155E-AE7E-4B0D-944B7A4450E0}"/>
              </a:ext>
            </a:extLst>
          </p:cNvPr>
          <p:cNvSpPr/>
          <p:nvPr/>
        </p:nvSpPr>
        <p:spPr>
          <a:xfrm>
            <a:off x="3094269" y="4395624"/>
            <a:ext cx="974268" cy="974268"/>
          </a:xfrm>
          <a:prstGeom prst="round2DiagRect">
            <a:avLst>
              <a:gd name="adj1" fmla="val 29727"/>
              <a:gd name="adj2" fmla="val 0"/>
            </a:avLst>
          </a:prstGeom>
          <a:solidFill>
            <a:srgbClr val="00B0F0"/>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Rectangle: Diagonal Corners Rounded 10">
            <a:extLst>
              <a:ext uri="{FF2B5EF4-FFF2-40B4-BE49-F238E27FC236}">
                <a16:creationId xmlns:a16="http://schemas.microsoft.com/office/drawing/2014/main" id="{D64E4B4D-BAC3-8C8B-96A7-1091FD5E5891}"/>
              </a:ext>
            </a:extLst>
          </p:cNvPr>
          <p:cNvSpPr/>
          <p:nvPr/>
        </p:nvSpPr>
        <p:spPr>
          <a:xfrm>
            <a:off x="3071193" y="5639377"/>
            <a:ext cx="974267" cy="974267"/>
          </a:xfrm>
          <a:prstGeom prst="round2DiagRect">
            <a:avLst>
              <a:gd name="adj1" fmla="val 29727"/>
              <a:gd name="adj2" fmla="val 0"/>
            </a:avLst>
          </a:prstGeom>
          <a:solidFill>
            <a:srgbClr val="00B050"/>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Rectangle: Diagonal Corners Rounded 13">
            <a:extLst>
              <a:ext uri="{FF2B5EF4-FFF2-40B4-BE49-F238E27FC236}">
                <a16:creationId xmlns:a16="http://schemas.microsoft.com/office/drawing/2014/main" id="{25DE481D-2063-54FE-D4A0-0688898E1FDD}"/>
              </a:ext>
            </a:extLst>
          </p:cNvPr>
          <p:cNvSpPr/>
          <p:nvPr/>
        </p:nvSpPr>
        <p:spPr>
          <a:xfrm>
            <a:off x="3094269" y="3151870"/>
            <a:ext cx="974267" cy="974267"/>
          </a:xfrm>
          <a:prstGeom prst="round2DiagRect">
            <a:avLst>
              <a:gd name="adj1" fmla="val 29727"/>
              <a:gd name="adj2" fmla="val 0"/>
            </a:avLst>
          </a:prstGeom>
          <a:solidFill>
            <a:srgbClr val="0070C0"/>
          </a:solidFill>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Graphic 8" descr="Thought bubble with solid fill">
            <a:extLst>
              <a:ext uri="{FF2B5EF4-FFF2-40B4-BE49-F238E27FC236}">
                <a16:creationId xmlns:a16="http://schemas.microsoft.com/office/drawing/2014/main" id="{2C4D2893-F514-06DA-32F6-E452C8E3421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162618" y="3220221"/>
            <a:ext cx="837566" cy="837566"/>
          </a:xfrm>
          <a:prstGeom prst="rect">
            <a:avLst/>
          </a:prstGeom>
        </p:spPr>
      </p:pic>
      <p:pic>
        <p:nvPicPr>
          <p:cNvPr id="10" name="Graphic 9" descr="Flowchart with solid fill">
            <a:extLst>
              <a:ext uri="{FF2B5EF4-FFF2-40B4-BE49-F238E27FC236}">
                <a16:creationId xmlns:a16="http://schemas.microsoft.com/office/drawing/2014/main" id="{2D263F2E-A7E9-5C9B-CCD1-304F9BA462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130067" y="4425557"/>
            <a:ext cx="914400" cy="914400"/>
          </a:xfrm>
          <a:prstGeom prst="rect">
            <a:avLst/>
          </a:prstGeom>
        </p:spPr>
      </p:pic>
      <p:pic>
        <p:nvPicPr>
          <p:cNvPr id="13" name="Graphic 12" descr="Hammer1 with solid fill">
            <a:extLst>
              <a:ext uri="{FF2B5EF4-FFF2-40B4-BE49-F238E27FC236}">
                <a16:creationId xmlns:a16="http://schemas.microsoft.com/office/drawing/2014/main" id="{23D5C520-7E83-5690-331F-3D97E776CBD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153974" y="5722158"/>
            <a:ext cx="808704" cy="808704"/>
          </a:xfrm>
          <a:prstGeom prst="rect">
            <a:avLst/>
          </a:prstGeom>
        </p:spPr>
      </p:pic>
      <p:sp>
        <p:nvSpPr>
          <p:cNvPr id="22" name="Freeform: Shape 15">
            <a:extLst>
              <a:ext uri="{FF2B5EF4-FFF2-40B4-BE49-F238E27FC236}">
                <a16:creationId xmlns:a16="http://schemas.microsoft.com/office/drawing/2014/main" id="{3177DDC2-1B83-3DA9-B4B5-F0F623D2A8CB}"/>
              </a:ext>
            </a:extLst>
          </p:cNvPr>
          <p:cNvSpPr/>
          <p:nvPr/>
        </p:nvSpPr>
        <p:spPr>
          <a:xfrm>
            <a:off x="-96363" y="5766510"/>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implementing</a:t>
            </a:r>
          </a:p>
        </p:txBody>
      </p:sp>
      <p:sp>
        <p:nvSpPr>
          <p:cNvPr id="23" name="Freeform: Shape 15">
            <a:extLst>
              <a:ext uri="{FF2B5EF4-FFF2-40B4-BE49-F238E27FC236}">
                <a16:creationId xmlns:a16="http://schemas.microsoft.com/office/drawing/2014/main" id="{730D5DD5-5AED-DB85-0642-DEBF94B4FBDB}"/>
              </a:ext>
            </a:extLst>
          </p:cNvPr>
          <p:cNvSpPr/>
          <p:nvPr/>
        </p:nvSpPr>
        <p:spPr>
          <a:xfrm>
            <a:off x="-58857" y="4522757"/>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ORGANIZING</a:t>
            </a:r>
          </a:p>
        </p:txBody>
      </p:sp>
      <p:sp>
        <p:nvSpPr>
          <p:cNvPr id="24" name="Freeform: Shape 15">
            <a:extLst>
              <a:ext uri="{FF2B5EF4-FFF2-40B4-BE49-F238E27FC236}">
                <a16:creationId xmlns:a16="http://schemas.microsoft.com/office/drawing/2014/main" id="{29E4CDD7-7968-56BA-280E-798D49FAC793}"/>
              </a:ext>
            </a:extLst>
          </p:cNvPr>
          <p:cNvSpPr/>
          <p:nvPr/>
        </p:nvSpPr>
        <p:spPr>
          <a:xfrm>
            <a:off x="-58857" y="3275362"/>
            <a:ext cx="3084774"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r"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PLANNING</a:t>
            </a:r>
          </a:p>
        </p:txBody>
      </p:sp>
      <p:sp>
        <p:nvSpPr>
          <p:cNvPr id="36" name="Freeform: Shape 15">
            <a:extLst>
              <a:ext uri="{FF2B5EF4-FFF2-40B4-BE49-F238E27FC236}">
                <a16:creationId xmlns:a16="http://schemas.microsoft.com/office/drawing/2014/main" id="{E73CA9A7-450F-EC06-FE86-75FCF465828A}"/>
              </a:ext>
            </a:extLst>
          </p:cNvPr>
          <p:cNvSpPr/>
          <p:nvPr/>
        </p:nvSpPr>
        <p:spPr>
          <a:xfrm>
            <a:off x="4319921" y="2449319"/>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PEOPLE</a:t>
            </a:r>
          </a:p>
        </p:txBody>
      </p:sp>
      <p:sp>
        <p:nvSpPr>
          <p:cNvPr id="37" name="Freeform: Shape 15">
            <a:extLst>
              <a:ext uri="{FF2B5EF4-FFF2-40B4-BE49-F238E27FC236}">
                <a16:creationId xmlns:a16="http://schemas.microsoft.com/office/drawing/2014/main" id="{973FFD15-483E-AE88-EC02-3E6530F634E2}"/>
              </a:ext>
            </a:extLst>
          </p:cNvPr>
          <p:cNvSpPr/>
          <p:nvPr/>
        </p:nvSpPr>
        <p:spPr>
          <a:xfrm>
            <a:off x="6892528"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PROCESSES</a:t>
            </a:r>
          </a:p>
        </p:txBody>
      </p:sp>
      <p:sp>
        <p:nvSpPr>
          <p:cNvPr id="38" name="Freeform: Shape 15">
            <a:extLst>
              <a:ext uri="{FF2B5EF4-FFF2-40B4-BE49-F238E27FC236}">
                <a16:creationId xmlns:a16="http://schemas.microsoft.com/office/drawing/2014/main" id="{A3A3414B-F320-C4DC-B3E3-5C03BEFB0FC8}"/>
              </a:ext>
            </a:extLst>
          </p:cNvPr>
          <p:cNvSpPr/>
          <p:nvPr/>
        </p:nvSpPr>
        <p:spPr>
          <a:xfrm>
            <a:off x="9465135" y="2469097"/>
            <a:ext cx="2263562" cy="720000"/>
          </a:xfrm>
          <a:custGeom>
            <a:avLst/>
            <a:gdLst>
              <a:gd name="connsiteX0" fmla="*/ 0 w 3093750"/>
              <a:gd name="connsiteY0" fmla="*/ 0 h 720000"/>
              <a:gd name="connsiteX1" fmla="*/ 3093750 w 3093750"/>
              <a:gd name="connsiteY1" fmla="*/ 0 h 720000"/>
              <a:gd name="connsiteX2" fmla="*/ 3093750 w 3093750"/>
              <a:gd name="connsiteY2" fmla="*/ 720000 h 720000"/>
              <a:gd name="connsiteX3" fmla="*/ 0 w 3093750"/>
              <a:gd name="connsiteY3" fmla="*/ 720000 h 720000"/>
              <a:gd name="connsiteX4" fmla="*/ 0 w 3093750"/>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93750" h="720000">
                <a:moveTo>
                  <a:pt x="0" y="0"/>
                </a:moveTo>
                <a:lnTo>
                  <a:pt x="3093750" y="0"/>
                </a:lnTo>
                <a:lnTo>
                  <a:pt x="3093750" y="720000"/>
                </a:lnTo>
                <a:lnTo>
                  <a:pt x="0" y="7200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marR="0" lvl="0" indent="0" algn="l" defTabSz="1778000" rtl="0" eaLnBrk="1" fontAlgn="auto" latinLnBrk="0" hangingPunct="1">
              <a:lnSpc>
                <a:spcPct val="90000"/>
              </a:lnSpc>
              <a:spcBef>
                <a:spcPct val="0"/>
              </a:spcBef>
              <a:spcAft>
                <a:spcPct val="35000"/>
              </a:spcAft>
              <a:buClrTx/>
              <a:buSzTx/>
              <a:buFontTx/>
              <a:buNone/>
              <a:tabLst/>
              <a:defRPr cap="all"/>
            </a:pPr>
            <a:r>
              <a:rPr kumimoji="0" lang="en-US" sz="3200" b="0" i="0" u="none" strike="noStrike" kern="1200" cap="all" spc="0" normalizeH="0" baseline="0" noProof="0">
                <a:ln>
                  <a:noFill/>
                </a:ln>
                <a:solidFill>
                  <a:prstClr val="black">
                    <a:hueOff val="0"/>
                    <a:satOff val="0"/>
                    <a:lumOff val="0"/>
                    <a:alphaOff val="0"/>
                  </a:prstClr>
                </a:solidFill>
                <a:effectLst/>
                <a:uLnTx/>
                <a:uFillTx/>
                <a:latin typeface="Calibri" panose="020F0502020204030204"/>
                <a:ea typeface="+mn-ea"/>
                <a:cs typeface="+mn-cs"/>
              </a:rPr>
              <a:t>PROGRAMS</a:t>
            </a:r>
          </a:p>
        </p:txBody>
      </p:sp>
      <p:graphicFrame>
        <p:nvGraphicFramePr>
          <p:cNvPr id="40" name="Table 39">
            <a:extLst>
              <a:ext uri="{FF2B5EF4-FFF2-40B4-BE49-F238E27FC236}">
                <a16:creationId xmlns:a16="http://schemas.microsoft.com/office/drawing/2014/main" id="{B526303B-BA15-EA2E-BE32-B58DEA6C8209}"/>
              </a:ext>
            </a:extLst>
          </p:cNvPr>
          <p:cNvGraphicFramePr>
            <a:graphicFrameLocks noGrp="1"/>
          </p:cNvGraphicFramePr>
          <p:nvPr/>
        </p:nvGraphicFramePr>
        <p:xfrm>
          <a:off x="4319921" y="3065605"/>
          <a:ext cx="7636290" cy="3655869"/>
        </p:xfrm>
        <a:graphic>
          <a:graphicData uri="http://schemas.openxmlformats.org/drawingml/2006/table">
            <a:tbl>
              <a:tblPr firstRow="1" bandRow="1">
                <a:tableStyleId>{5940675A-B579-460E-94D1-54222C63F5DA}</a:tableStyleId>
              </a:tblPr>
              <a:tblGrid>
                <a:gridCol w="2545430">
                  <a:extLst>
                    <a:ext uri="{9D8B030D-6E8A-4147-A177-3AD203B41FA5}">
                      <a16:colId xmlns:a16="http://schemas.microsoft.com/office/drawing/2014/main" val="3480838859"/>
                    </a:ext>
                  </a:extLst>
                </a:gridCol>
                <a:gridCol w="2545430">
                  <a:extLst>
                    <a:ext uri="{9D8B030D-6E8A-4147-A177-3AD203B41FA5}">
                      <a16:colId xmlns:a16="http://schemas.microsoft.com/office/drawing/2014/main" val="732385373"/>
                    </a:ext>
                  </a:extLst>
                </a:gridCol>
                <a:gridCol w="2545430">
                  <a:extLst>
                    <a:ext uri="{9D8B030D-6E8A-4147-A177-3AD203B41FA5}">
                      <a16:colId xmlns:a16="http://schemas.microsoft.com/office/drawing/2014/main" val="59920267"/>
                    </a:ext>
                  </a:extLst>
                </a:gridCol>
              </a:tblGrid>
              <a:tr h="120744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152792755"/>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468450731"/>
                  </a:ext>
                </a:extLst>
              </a:tr>
              <a:tr h="1224213">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endParaRPr lang="en-US">
                        <a:solidFill>
                          <a:schemeClr val="accent1">
                            <a:lumMod val="60000"/>
                            <a:lumOff val="40000"/>
                          </a:schemeClr>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839592428"/>
                  </a:ext>
                </a:extLst>
              </a:tr>
            </a:tbl>
          </a:graphicData>
        </a:graphic>
      </p:graphicFrame>
      <p:sp>
        <p:nvSpPr>
          <p:cNvPr id="8" name="TextBox 7">
            <a:extLst>
              <a:ext uri="{FF2B5EF4-FFF2-40B4-BE49-F238E27FC236}">
                <a16:creationId xmlns:a16="http://schemas.microsoft.com/office/drawing/2014/main" id="{86E03F15-14E4-6B42-6595-828A5079CC32}"/>
              </a:ext>
            </a:extLst>
          </p:cNvPr>
          <p:cNvSpPr txBox="1"/>
          <p:nvPr/>
        </p:nvSpPr>
        <p:spPr>
          <a:xfrm rot="20700000">
            <a:off x="3175137" y="3097652"/>
            <a:ext cx="9383316" cy="357020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600" b="0" i="0" u="none" strike="noStrike" kern="1200" cap="none" spc="0" normalizeH="0" baseline="0" noProof="0" dirty="0">
                <a:ln>
                  <a:noFill/>
                </a:ln>
                <a:solidFill>
                  <a:prstClr val="black"/>
                </a:solidFill>
                <a:effectLst/>
                <a:uLnTx/>
                <a:uFillTx/>
                <a:latin typeface="Blackadder ITC" panose="020F0502020204030204" pitchFamily="34" charset="0"/>
                <a:ea typeface="+mn-ea"/>
                <a:cs typeface="Blackadder ITC" panose="020F0502020204030204" pitchFamily="34" charset="0"/>
              </a:rPr>
              <a:t>Security</a:t>
            </a:r>
          </a:p>
        </p:txBody>
      </p:sp>
    </p:spTree>
    <p:extLst>
      <p:ext uri="{BB962C8B-B14F-4D97-AF65-F5344CB8AC3E}">
        <p14:creationId xmlns:p14="http://schemas.microsoft.com/office/powerpoint/2010/main" val="586849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33575-0593-49FD-831F-131BB6CC7E6C}"/>
              </a:ext>
            </a:extLst>
          </p:cNvPr>
          <p:cNvSpPr>
            <a:spLocks noGrp="1"/>
          </p:cNvSpPr>
          <p:nvPr>
            <p:ph type="title"/>
          </p:nvPr>
        </p:nvSpPr>
        <p:spPr>
          <a:xfrm>
            <a:off x="838200" y="18255"/>
            <a:ext cx="10515600" cy="1325563"/>
          </a:xfrm>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5B21ECCD-9823-405F-AA9A-D0CC235AD583}"/>
              </a:ext>
            </a:extLst>
          </p:cNvPr>
          <p:cNvSpPr>
            <a:spLocks noGrp="1"/>
          </p:cNvSpPr>
          <p:nvPr>
            <p:ph idx="1"/>
          </p:nvPr>
        </p:nvSpPr>
        <p:spPr>
          <a:xfrm>
            <a:off x="838200" y="1500160"/>
            <a:ext cx="7887346" cy="4351338"/>
          </a:xfrm>
        </p:spPr>
        <p:txBody>
          <a:bodyPr vert="horz" lIns="91440" tIns="45720" rIns="91440" bIns="45720" rtlCol="0" anchor="t">
            <a:normAutofit/>
          </a:bodyPr>
          <a:lstStyle/>
          <a:p>
            <a:r>
              <a:rPr lang="en-US" dirty="0"/>
              <a:t>By the end of this lesson, you should be able to:</a:t>
            </a:r>
          </a:p>
          <a:p>
            <a:pPr lvl="1"/>
            <a:r>
              <a:rPr lang="en-US" dirty="0"/>
              <a:t>Explain why you should always hash and salt your passwords</a:t>
            </a:r>
          </a:p>
          <a:p>
            <a:pPr lvl="1"/>
            <a:r>
              <a:rPr lang="en-US" dirty="0"/>
              <a:t>Have basic literacy in some key cryptographic primitives (hashes, message authentication codes, and encryption)</a:t>
            </a:r>
          </a:p>
          <a:p>
            <a:pPr lvl="1"/>
            <a:r>
              <a:rPr lang="en-US" dirty="0"/>
              <a:t>Define key terms (attack surface, threat model) relating to software/system security</a:t>
            </a:r>
          </a:p>
          <a:p>
            <a:pPr lvl="1"/>
            <a:r>
              <a:rPr lang="en-US" dirty="0"/>
              <a:t>Explain why all aspects of software engineering are necessary to think about in order to think about security</a:t>
            </a:r>
          </a:p>
        </p:txBody>
      </p:sp>
      <p:sp>
        <p:nvSpPr>
          <p:cNvPr id="5" name="Slide Number Placeholder 4">
            <a:extLst>
              <a:ext uri="{FF2B5EF4-FFF2-40B4-BE49-F238E27FC236}">
                <a16:creationId xmlns:a16="http://schemas.microsoft.com/office/drawing/2014/main" id="{D3CB1048-3EB8-4281-8361-E7EB70F6FBBC}"/>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5051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24B9F-3533-961F-F3F1-F10B401DB3B4}"/>
              </a:ext>
            </a:extLst>
          </p:cNvPr>
          <p:cNvSpPr>
            <a:spLocks noGrp="1"/>
          </p:cNvSpPr>
          <p:nvPr>
            <p:ph type="title"/>
          </p:nvPr>
        </p:nvSpPr>
        <p:spPr/>
        <p:txBody>
          <a:bodyPr/>
          <a:lstStyle/>
          <a:p>
            <a:r>
              <a:rPr lang="en-US" dirty="0"/>
              <a:t>Security is a multiplayer game</a:t>
            </a:r>
          </a:p>
        </p:txBody>
      </p:sp>
      <p:sp>
        <p:nvSpPr>
          <p:cNvPr id="7" name="Content Placeholder 6">
            <a:extLst>
              <a:ext uri="{FF2B5EF4-FFF2-40B4-BE49-F238E27FC236}">
                <a16:creationId xmlns:a16="http://schemas.microsoft.com/office/drawing/2014/main" id="{1B1C69BA-16B3-143F-593E-910B934645D3}"/>
              </a:ext>
            </a:extLst>
          </p:cNvPr>
          <p:cNvSpPr>
            <a:spLocks noGrp="1"/>
          </p:cNvSpPr>
          <p:nvPr>
            <p:ph idx="1"/>
          </p:nvPr>
        </p:nvSpPr>
        <p:spPr>
          <a:xfrm>
            <a:off x="838200" y="1500159"/>
            <a:ext cx="4933950" cy="5221315"/>
          </a:xfrm>
        </p:spPr>
        <p:txBody>
          <a:bodyPr/>
          <a:lstStyle/>
          <a:p>
            <a:pPr marL="0" indent="0">
              <a:buNone/>
            </a:pPr>
            <a:r>
              <a:rPr lang="en-US" dirty="0"/>
              <a:t>The </a:t>
            </a:r>
            <a:r>
              <a:rPr lang="en-US" b="1" i="1" dirty="0"/>
              <a:t>threat model </a:t>
            </a:r>
            <a:r>
              <a:rPr lang="en-US" dirty="0"/>
              <a:t>specifies the rules you imagine that the other person is playing by</a:t>
            </a:r>
            <a:endParaRPr lang="en-US" i="1" dirty="0"/>
          </a:p>
          <a:p>
            <a:r>
              <a:rPr lang="en-US" dirty="0" err="1"/>
              <a:t>Strategy.town</a:t>
            </a:r>
            <a:r>
              <a:rPr lang="en-US" dirty="0"/>
              <a:t> has radically different applicable threat models than, say, Signal</a:t>
            </a:r>
          </a:p>
          <a:p>
            <a:pPr marL="0" indent="0">
              <a:buNone/>
            </a:pPr>
            <a:r>
              <a:rPr lang="en-US" dirty="0"/>
              <a:t>The </a:t>
            </a:r>
            <a:r>
              <a:rPr lang="en-US" b="1" i="1" dirty="0"/>
              <a:t>attack surface</a:t>
            </a:r>
            <a:r>
              <a:rPr lang="en-US" i="1" dirty="0"/>
              <a:t> </a:t>
            </a:r>
            <a:r>
              <a:rPr lang="en-US" dirty="0"/>
              <a:t>specifies where the other player gets to play the game</a:t>
            </a:r>
          </a:p>
        </p:txBody>
      </p:sp>
      <p:sp>
        <p:nvSpPr>
          <p:cNvPr id="4" name="Slide Number Placeholder 3">
            <a:extLst>
              <a:ext uri="{FF2B5EF4-FFF2-40B4-BE49-F238E27FC236}">
                <a16:creationId xmlns:a16="http://schemas.microsoft.com/office/drawing/2014/main" id="{2597EACA-F290-C0E1-FC99-ED9CB77F6EA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026" name="Picture 2" descr="Security">
            <a:extLst>
              <a:ext uri="{FF2B5EF4-FFF2-40B4-BE49-F238E27FC236}">
                <a16:creationId xmlns:a16="http://schemas.microsoft.com/office/drawing/2014/main" id="{EA0589A8-746F-83D0-D1B5-CE76075434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689100"/>
            <a:ext cx="5689600" cy="3479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0103198-4671-EBB7-CC94-7CC3F29557CF}"/>
              </a:ext>
            </a:extLst>
          </p:cNvPr>
          <p:cNvSpPr txBox="1"/>
          <p:nvPr/>
        </p:nvSpPr>
        <p:spPr>
          <a:xfrm>
            <a:off x="6096000" y="5208627"/>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xkcd.com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/538/</a:t>
            </a:r>
          </a:p>
        </p:txBody>
      </p:sp>
    </p:spTree>
    <p:extLst>
      <p:ext uri="{BB962C8B-B14F-4D97-AF65-F5344CB8AC3E}">
        <p14:creationId xmlns:p14="http://schemas.microsoft.com/office/powerpoint/2010/main" val="2715120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8734FF-7C41-EFAF-CD72-F940AAE266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1ACE48-9C5F-E584-59C4-5E27C882EC12}"/>
              </a:ext>
            </a:extLst>
          </p:cNvPr>
          <p:cNvSpPr>
            <a:spLocks noGrp="1"/>
          </p:cNvSpPr>
          <p:nvPr>
            <p:ph type="title"/>
          </p:nvPr>
        </p:nvSpPr>
        <p:spPr/>
        <p:txBody>
          <a:bodyPr/>
          <a:lstStyle/>
          <a:p>
            <a:r>
              <a:rPr lang="en-US"/>
              <a:t>Security is a multiplayer game</a:t>
            </a:r>
            <a:endParaRPr lang="en-US" dirty="0"/>
          </a:p>
        </p:txBody>
      </p:sp>
      <p:sp>
        <p:nvSpPr>
          <p:cNvPr id="7" name="Content Placeholder 6">
            <a:extLst>
              <a:ext uri="{FF2B5EF4-FFF2-40B4-BE49-F238E27FC236}">
                <a16:creationId xmlns:a16="http://schemas.microsoft.com/office/drawing/2014/main" id="{95809375-729B-F2F0-33C7-C282F4CDE615}"/>
              </a:ext>
            </a:extLst>
          </p:cNvPr>
          <p:cNvSpPr>
            <a:spLocks noGrp="1"/>
          </p:cNvSpPr>
          <p:nvPr>
            <p:ph idx="1"/>
          </p:nvPr>
        </p:nvSpPr>
        <p:spPr>
          <a:xfrm>
            <a:off x="838199" y="1500159"/>
            <a:ext cx="9205913" cy="5221315"/>
          </a:xfrm>
        </p:spPr>
        <p:txBody>
          <a:bodyPr>
            <a:normAutofit/>
          </a:bodyPr>
          <a:lstStyle/>
          <a:p>
            <a:pPr marL="0" indent="0">
              <a:buNone/>
            </a:pPr>
            <a:r>
              <a:rPr lang="en-US"/>
              <a:t>Simple threat model and attack surface: on the web, an attacker can make arbitrary requests to any API endpoints and send arbitrary messages over websockets, and can directly interpret every message that comes from the server.</a:t>
            </a:r>
          </a:p>
          <a:p>
            <a:pPr marL="0" indent="0">
              <a:buNone/>
            </a:pPr>
            <a:endParaRPr lang="en-US"/>
          </a:p>
          <a:p>
            <a:pPr marL="0" indent="0">
              <a:buNone/>
            </a:pPr>
            <a:r>
              <a:rPr lang="en-US"/>
              <a:t>Obvious consequences:</a:t>
            </a:r>
          </a:p>
          <a:p>
            <a:r>
              <a:rPr lang="en-US"/>
              <a:t>Don’t put secrets in a game’s View type (the fact that it’s not shown in React isn’t sufficient!)</a:t>
            </a:r>
          </a:p>
          <a:p>
            <a:r>
              <a:rPr lang="en-US"/>
              <a:t>Validate that it’s your turn on the backend (disabling the “make move button” in React isn’t sufficient!)</a:t>
            </a:r>
            <a:endParaRPr lang="en-US" dirty="0"/>
          </a:p>
        </p:txBody>
      </p:sp>
      <p:sp>
        <p:nvSpPr>
          <p:cNvPr id="4" name="Slide Number Placeholder 3">
            <a:extLst>
              <a:ext uri="{FF2B5EF4-FFF2-40B4-BE49-F238E27FC236}">
                <a16:creationId xmlns:a16="http://schemas.microsoft.com/office/drawing/2014/main" id="{83812887-BEE8-250B-13A6-190D43193B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9356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C5AB7-EB3B-0951-5DBB-82D01AAD95E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8729E38-750E-AD17-79EF-F3F4987AE76F}"/>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398F8B-133A-6237-E93E-C42D8736CE2D}"/>
              </a:ext>
            </a:extLst>
          </p:cNvPr>
          <p:cNvSpPr>
            <a:spLocks noGrp="1"/>
          </p:cNvSpPr>
          <p:nvPr>
            <p:ph type="title"/>
          </p:nvPr>
        </p:nvSpPr>
        <p:spPr>
          <a:xfrm>
            <a:off x="838200" y="365125"/>
            <a:ext cx="10515600" cy="1325563"/>
          </a:xfrm>
        </p:spPr>
        <p:txBody>
          <a:bodyPr anchor="ctr">
            <a:normAutofit/>
          </a:bodyPr>
          <a:lstStyle/>
          <a:p>
            <a:r>
              <a:rPr lang="en-US" dirty="0"/>
              <a:t>Security is a multiplayer game</a:t>
            </a:r>
          </a:p>
        </p:txBody>
      </p:sp>
      <p:pic>
        <p:nvPicPr>
          <p:cNvPr id="3" name="Picture 2" descr="A screenshot of a chat">
            <a:extLst>
              <a:ext uri="{FF2B5EF4-FFF2-40B4-BE49-F238E27FC236}">
                <a16:creationId xmlns:a16="http://schemas.microsoft.com/office/drawing/2014/main" id="{DAC01DD1-13EA-6CC8-E66E-A4B461792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984" y="1881188"/>
            <a:ext cx="3993458" cy="4352544"/>
          </a:xfrm>
          <a:prstGeom prst="rect">
            <a:avLst/>
          </a:prstGeom>
          <a:noFill/>
        </p:spPr>
      </p:pic>
      <p:sp>
        <p:nvSpPr>
          <p:cNvPr id="7" name="Content Placeholder 6">
            <a:extLst>
              <a:ext uri="{FF2B5EF4-FFF2-40B4-BE49-F238E27FC236}">
                <a16:creationId xmlns:a16="http://schemas.microsoft.com/office/drawing/2014/main" id="{154488A1-B75F-CC49-AEE1-D9E8A856BE25}"/>
              </a:ext>
            </a:extLst>
          </p:cNvPr>
          <p:cNvSpPr>
            <a:spLocks noGrp="1"/>
          </p:cNvSpPr>
          <p:nvPr>
            <p:ph idx="4294967295"/>
          </p:nvPr>
        </p:nvSpPr>
        <p:spPr>
          <a:xfrm>
            <a:off x="1375121" y="1881188"/>
            <a:ext cx="5067300" cy="4352544"/>
          </a:xfrm>
        </p:spPr>
        <p:txBody>
          <a:bodyPr anchor="t">
            <a:normAutofit/>
          </a:bodyPr>
          <a:lstStyle/>
          <a:p>
            <a:pPr marL="0" indent="0">
              <a:buNone/>
            </a:pPr>
            <a:r>
              <a:rPr lang="en-US" kern="1200" dirty="0">
                <a:solidFill>
                  <a:srgbClr val="0070C0"/>
                </a:solidFill>
              </a:rPr>
              <a:t>Obvious consequences</a:t>
            </a:r>
            <a:br>
              <a:rPr lang="en-US" kern="1200" dirty="0">
                <a:solidFill>
                  <a:srgbClr val="0070C0"/>
                </a:solidFill>
              </a:rPr>
            </a:br>
            <a:r>
              <a:rPr lang="en-US" kern="1200" dirty="0">
                <a:solidFill>
                  <a:srgbClr val="0070C0"/>
                </a:solidFill>
              </a:rPr>
              <a:t>frequently are not:</a:t>
            </a:r>
          </a:p>
        </p:txBody>
      </p:sp>
    </p:spTree>
    <p:extLst>
      <p:ext uri="{BB962C8B-B14F-4D97-AF65-F5344CB8AC3E}">
        <p14:creationId xmlns:p14="http://schemas.microsoft.com/office/powerpoint/2010/main" val="2194386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7462-6F52-736D-7B1D-8F498F96AD9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DFED161-9D0D-BE05-73A0-DC4097E49B20}"/>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8F4D600-7B37-DE29-6F6C-76E5FACA3F9C}"/>
              </a:ext>
            </a:extLst>
          </p:cNvPr>
          <p:cNvSpPr>
            <a:spLocks noGrp="1"/>
          </p:cNvSpPr>
          <p:nvPr>
            <p:ph type="title"/>
          </p:nvPr>
        </p:nvSpPr>
        <p:spPr>
          <a:xfrm>
            <a:off x="838200" y="365125"/>
            <a:ext cx="10515600" cy="1325563"/>
          </a:xfrm>
        </p:spPr>
        <p:txBody>
          <a:bodyPr anchor="ctr">
            <a:normAutofit/>
          </a:bodyPr>
          <a:lstStyle/>
          <a:p>
            <a:r>
              <a:rPr lang="en-US" dirty="0"/>
              <a:t>Security is a multiplayer game</a:t>
            </a:r>
          </a:p>
        </p:txBody>
      </p:sp>
      <p:pic>
        <p:nvPicPr>
          <p:cNvPr id="5" name="Picture 4">
            <a:extLst>
              <a:ext uri="{FF2B5EF4-FFF2-40B4-BE49-F238E27FC236}">
                <a16:creationId xmlns:a16="http://schemas.microsoft.com/office/drawing/2014/main" id="{E80E54B4-6AD4-753E-2E72-A49C974010E1}"/>
              </a:ext>
            </a:extLst>
          </p:cNvPr>
          <p:cNvPicPr>
            <a:picLocks noChangeAspect="1"/>
          </p:cNvPicPr>
          <p:nvPr/>
        </p:nvPicPr>
        <p:blipFill>
          <a:blip r:embed="rId3"/>
          <a:stretch>
            <a:fillRect/>
          </a:stretch>
        </p:blipFill>
        <p:spPr>
          <a:xfrm>
            <a:off x="3453983" y="1465320"/>
            <a:ext cx="7772400" cy="5256155"/>
          </a:xfrm>
          <a:prstGeom prst="rect">
            <a:avLst/>
          </a:prstGeom>
        </p:spPr>
      </p:pic>
      <p:sp>
        <p:nvSpPr>
          <p:cNvPr id="8" name="Content Placeholder 6">
            <a:extLst>
              <a:ext uri="{FF2B5EF4-FFF2-40B4-BE49-F238E27FC236}">
                <a16:creationId xmlns:a16="http://schemas.microsoft.com/office/drawing/2014/main" id="{D53B3B78-FD0C-5B87-E524-332CAA862CF6}"/>
              </a:ext>
            </a:extLst>
          </p:cNvPr>
          <p:cNvSpPr txBox="1">
            <a:spLocks/>
          </p:cNvSpPr>
          <p:nvPr/>
        </p:nvSpPr>
        <p:spPr>
          <a:xfrm>
            <a:off x="965617" y="1881188"/>
            <a:ext cx="5067300" cy="43525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Keep an eye on</a:t>
            </a:r>
            <a:b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which game</a:t>
            </a:r>
            <a:b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br>
            <a:r>
              <a:rPr kumimoji="0" lang="en-US" sz="2800" b="0" i="0" u="none" strike="noStrike" kern="1200" cap="none" spc="0" normalizeH="0" baseline="0" noProof="0" dirty="0">
                <a:ln>
                  <a:noFill/>
                </a:ln>
                <a:solidFill>
                  <a:srgbClr val="0070C0"/>
                </a:solidFill>
                <a:effectLst/>
                <a:uLnTx/>
                <a:uFillTx/>
                <a:latin typeface="Calibri" panose="020F0502020204030204"/>
                <a:ea typeface="+mn-ea"/>
                <a:cs typeface="+mn-cs"/>
              </a:rPr>
              <a:t>you are playing</a:t>
            </a:r>
          </a:p>
        </p:txBody>
      </p:sp>
    </p:spTree>
    <p:extLst>
      <p:ext uri="{BB962C8B-B14F-4D97-AF65-F5344CB8AC3E}">
        <p14:creationId xmlns:p14="http://schemas.microsoft.com/office/powerpoint/2010/main" val="100333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5ADC71-CE2C-0DA6-AE8F-05C7BEE0C7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E89733A-12D0-8E15-21E7-E3F9191A669A}"/>
              </a:ext>
            </a:extLst>
          </p:cNvPr>
          <p:cNvSpPr>
            <a:spLocks noGrp="1"/>
          </p:cNvSpPr>
          <p:nvPr>
            <p:ph type="title"/>
          </p:nvPr>
        </p:nvSpPr>
        <p:spPr/>
        <p:txBody>
          <a:bodyPr/>
          <a:lstStyle/>
          <a:p>
            <a:r>
              <a:rPr lang="en-US" dirty="0"/>
              <a:t>Security Principle #2: </a:t>
            </a:r>
            <a:br>
              <a:rPr lang="en-US" dirty="0"/>
            </a:br>
            <a:r>
              <a:rPr lang="en-US" dirty="0"/>
              <a:t>Watch for new attack surfaces</a:t>
            </a:r>
          </a:p>
        </p:txBody>
      </p:sp>
      <p:sp>
        <p:nvSpPr>
          <p:cNvPr id="7" name="Content Placeholder 6">
            <a:extLst>
              <a:ext uri="{FF2B5EF4-FFF2-40B4-BE49-F238E27FC236}">
                <a16:creationId xmlns:a16="http://schemas.microsoft.com/office/drawing/2014/main" id="{D1A53E9A-7526-D2B1-7890-F37BEF4AE8E7}"/>
              </a:ext>
            </a:extLst>
          </p:cNvPr>
          <p:cNvSpPr>
            <a:spLocks noGrp="1"/>
          </p:cNvSpPr>
          <p:nvPr>
            <p:ph idx="1"/>
          </p:nvPr>
        </p:nvSpPr>
        <p:spPr>
          <a:xfrm>
            <a:off x="838200" y="1500160"/>
            <a:ext cx="9220200" cy="4351338"/>
          </a:xfrm>
        </p:spPr>
        <p:txBody>
          <a:bodyPr/>
          <a:lstStyle/>
          <a:p>
            <a:pPr marL="0" indent="0">
              <a:buNone/>
            </a:pPr>
            <a:r>
              <a:rPr lang="en-US" dirty="0"/>
              <a:t>“Reverse shells” make a new attack surface</a:t>
            </a:r>
          </a:p>
        </p:txBody>
      </p:sp>
      <p:sp>
        <p:nvSpPr>
          <p:cNvPr id="4" name="Slide Number Placeholder 3">
            <a:extLst>
              <a:ext uri="{FF2B5EF4-FFF2-40B4-BE49-F238E27FC236}">
                <a16:creationId xmlns:a16="http://schemas.microsoft.com/office/drawing/2014/main" id="{6F68B927-B9DB-6D61-F833-1406E31713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652305C-3C2B-D153-3DF3-41720873D92F}"/>
              </a:ext>
            </a:extLst>
          </p:cNvPr>
          <p:cNvSpPr txBox="1"/>
          <p:nvPr/>
        </p:nvSpPr>
        <p:spPr>
          <a:xfrm>
            <a:off x="51196" y="6470413"/>
            <a:ext cx="1079420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www.reddit.com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/r/</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csMajors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/comments/rlkf55/</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if_your_school_uses_gradescope_autograder_hidden</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8" name="Picture 7">
            <a:extLst>
              <a:ext uri="{FF2B5EF4-FFF2-40B4-BE49-F238E27FC236}">
                <a16:creationId xmlns:a16="http://schemas.microsoft.com/office/drawing/2014/main" id="{A4610FE7-B70B-BC4E-09CA-2CABE44B26D2}"/>
              </a:ext>
            </a:extLst>
          </p:cNvPr>
          <p:cNvPicPr>
            <a:picLocks noChangeAspect="1"/>
          </p:cNvPicPr>
          <p:nvPr/>
        </p:nvPicPr>
        <p:blipFill>
          <a:blip r:embed="rId2"/>
          <a:stretch>
            <a:fillRect/>
          </a:stretch>
        </p:blipFill>
        <p:spPr>
          <a:xfrm>
            <a:off x="838200" y="2053652"/>
            <a:ext cx="8362950" cy="4150035"/>
          </a:xfrm>
          <a:prstGeom prst="rect">
            <a:avLst/>
          </a:prstGeom>
        </p:spPr>
      </p:pic>
    </p:spTree>
    <p:extLst>
      <p:ext uri="{BB962C8B-B14F-4D97-AF65-F5344CB8AC3E}">
        <p14:creationId xmlns:p14="http://schemas.microsoft.com/office/powerpoint/2010/main" val="1657988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4855B-C75E-946D-96E8-0C1F5B1204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E3D24A-864F-4272-7621-F8E0AD3AE8B4}"/>
              </a:ext>
            </a:extLst>
          </p:cNvPr>
          <p:cNvSpPr>
            <a:spLocks noGrp="1"/>
          </p:cNvSpPr>
          <p:nvPr>
            <p:ph type="title"/>
          </p:nvPr>
        </p:nvSpPr>
        <p:spPr/>
        <p:txBody>
          <a:bodyPr/>
          <a:lstStyle/>
          <a:p>
            <a:r>
              <a:rPr lang="en-US" dirty="0"/>
              <a:t>Security Principle #2: </a:t>
            </a:r>
            <a:br>
              <a:rPr lang="en-US" dirty="0"/>
            </a:br>
            <a:r>
              <a:rPr lang="en-US" dirty="0"/>
              <a:t>Watch for new attack surfaces</a:t>
            </a:r>
          </a:p>
        </p:txBody>
      </p:sp>
      <p:sp>
        <p:nvSpPr>
          <p:cNvPr id="11" name="Content Placeholder 10">
            <a:extLst>
              <a:ext uri="{FF2B5EF4-FFF2-40B4-BE49-F238E27FC236}">
                <a16:creationId xmlns:a16="http://schemas.microsoft.com/office/drawing/2014/main" id="{24B08A3D-81F4-30EB-4299-3E3C4493E693}"/>
              </a:ext>
            </a:extLst>
          </p:cNvPr>
          <p:cNvSpPr>
            <a:spLocks noGrp="1"/>
          </p:cNvSpPr>
          <p:nvPr>
            <p:ph idx="1"/>
          </p:nvPr>
        </p:nvSpPr>
        <p:spPr>
          <a:xfrm>
            <a:off x="838200" y="1500160"/>
            <a:ext cx="11163300" cy="4351338"/>
          </a:xfrm>
        </p:spPr>
        <p:txBody>
          <a:bodyPr/>
          <a:lstStyle/>
          <a:p>
            <a:pPr marL="0" indent="0">
              <a:buNone/>
            </a:pPr>
            <a:r>
              <a:rPr lang="en-US" dirty="0"/>
              <a:t>Code and SQL injection is a new attack surface</a:t>
            </a:r>
          </a:p>
          <a:p>
            <a:pPr marL="0" indent="0">
              <a:buNone/>
            </a:pPr>
            <a:r>
              <a:rPr lang="en-US" dirty="0"/>
              <a:t>Don’t roll your own solution — use established library! (Zod, Mongoose…)</a:t>
            </a:r>
          </a:p>
        </p:txBody>
      </p:sp>
      <p:sp>
        <p:nvSpPr>
          <p:cNvPr id="4" name="Slide Number Placeholder 3">
            <a:extLst>
              <a:ext uri="{FF2B5EF4-FFF2-40B4-BE49-F238E27FC236}">
                <a16:creationId xmlns:a16="http://schemas.microsoft.com/office/drawing/2014/main" id="{C548B4ED-2E67-F9BB-973D-CCED4CBF687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9" name="Image" descr="Image">
            <a:extLst>
              <a:ext uri="{FF2B5EF4-FFF2-40B4-BE49-F238E27FC236}">
                <a16:creationId xmlns:a16="http://schemas.microsoft.com/office/drawing/2014/main" id="{489C9602-9F9B-29D4-A993-3772DF286207}"/>
              </a:ext>
            </a:extLst>
          </p:cNvPr>
          <p:cNvPicPr>
            <a:picLocks noChangeAspect="1"/>
          </p:cNvPicPr>
          <p:nvPr/>
        </p:nvPicPr>
        <p:blipFill>
          <a:blip r:embed="rId2"/>
          <a:stretch>
            <a:fillRect/>
          </a:stretch>
        </p:blipFill>
        <p:spPr>
          <a:xfrm>
            <a:off x="818297" y="2758802"/>
            <a:ext cx="10555406" cy="3249038"/>
          </a:xfrm>
          <a:prstGeom prst="rect">
            <a:avLst/>
          </a:prstGeom>
          <a:ln w="12700">
            <a:miter lim="400000"/>
          </a:ln>
        </p:spPr>
      </p:pic>
      <p:sp>
        <p:nvSpPr>
          <p:cNvPr id="10" name="TextBox 9">
            <a:extLst>
              <a:ext uri="{FF2B5EF4-FFF2-40B4-BE49-F238E27FC236}">
                <a16:creationId xmlns:a16="http://schemas.microsoft.com/office/drawing/2014/main" id="{0C8EB626-8325-6C85-129B-E861E81DF1A8}"/>
              </a:ext>
            </a:extLst>
          </p:cNvPr>
          <p:cNvSpPr txBox="1"/>
          <p:nvPr/>
        </p:nvSpPr>
        <p:spPr>
          <a:xfrm>
            <a:off x="838200" y="6090989"/>
            <a:ext cx="6096000" cy="3385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https://xkcd.com/327/</a:t>
            </a: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379200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58F9E2-3B30-A498-AFD9-59B034614F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33DDE6-4302-9CFC-E596-06E4C157409C}"/>
              </a:ext>
            </a:extLst>
          </p:cNvPr>
          <p:cNvSpPr>
            <a:spLocks noGrp="1"/>
          </p:cNvSpPr>
          <p:nvPr>
            <p:ph type="title"/>
          </p:nvPr>
        </p:nvSpPr>
        <p:spPr/>
        <p:txBody>
          <a:bodyPr/>
          <a:lstStyle/>
          <a:p>
            <a:r>
              <a:rPr lang="en-US" dirty="0"/>
              <a:t>Security Principle #2: </a:t>
            </a:r>
            <a:br>
              <a:rPr lang="en-US" dirty="0"/>
            </a:br>
            <a:r>
              <a:rPr lang="en-US" dirty="0"/>
              <a:t>Watch for new attack surfaces</a:t>
            </a:r>
          </a:p>
        </p:txBody>
      </p:sp>
      <p:sp>
        <p:nvSpPr>
          <p:cNvPr id="11" name="Content Placeholder 10">
            <a:extLst>
              <a:ext uri="{FF2B5EF4-FFF2-40B4-BE49-F238E27FC236}">
                <a16:creationId xmlns:a16="http://schemas.microsoft.com/office/drawing/2014/main" id="{95DF8A12-FA75-2D09-A83F-1CF322D06226}"/>
              </a:ext>
            </a:extLst>
          </p:cNvPr>
          <p:cNvSpPr>
            <a:spLocks noGrp="1"/>
          </p:cNvSpPr>
          <p:nvPr>
            <p:ph idx="1"/>
          </p:nvPr>
        </p:nvSpPr>
        <p:spPr>
          <a:xfrm>
            <a:off x="838199" y="1500160"/>
            <a:ext cx="10406063" cy="4351338"/>
          </a:xfrm>
        </p:spPr>
        <p:txBody>
          <a:bodyPr/>
          <a:lstStyle/>
          <a:p>
            <a:pPr marL="0" indent="0">
              <a:buNone/>
            </a:pPr>
            <a:r>
              <a:rPr lang="en-US" dirty="0"/>
              <a:t>Log4J could trigger arbitrary HTTP requests from places that weren’t supposed to be able to make HTTP requests</a:t>
            </a:r>
          </a:p>
        </p:txBody>
      </p:sp>
      <p:sp>
        <p:nvSpPr>
          <p:cNvPr id="4" name="Slide Number Placeholder 3">
            <a:extLst>
              <a:ext uri="{FF2B5EF4-FFF2-40B4-BE49-F238E27FC236}">
                <a16:creationId xmlns:a16="http://schemas.microsoft.com/office/drawing/2014/main" id="{31484825-387A-1F59-8B61-891E9DA84F8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6382E63-F913-E2AC-3C56-06D07E55AA3D}"/>
              </a:ext>
            </a:extLst>
          </p:cNvPr>
          <p:cNvPicPr>
            <a:picLocks noChangeAspect="1"/>
          </p:cNvPicPr>
          <p:nvPr/>
        </p:nvPicPr>
        <p:blipFill>
          <a:blip r:embed="rId2"/>
          <a:stretch>
            <a:fillRect/>
          </a:stretch>
        </p:blipFill>
        <p:spPr>
          <a:xfrm>
            <a:off x="947738" y="2484438"/>
            <a:ext cx="3454400" cy="3975100"/>
          </a:xfrm>
          <a:prstGeom prst="rect">
            <a:avLst/>
          </a:prstGeom>
        </p:spPr>
      </p:pic>
      <p:sp>
        <p:nvSpPr>
          <p:cNvPr id="7" name="TextBox 6">
            <a:extLst>
              <a:ext uri="{FF2B5EF4-FFF2-40B4-BE49-F238E27FC236}">
                <a16:creationId xmlns:a16="http://schemas.microsoft.com/office/drawing/2014/main" id="{3EACB24E-844E-5484-AE4A-DDEA442882EC}"/>
              </a:ext>
            </a:extLst>
          </p:cNvPr>
          <p:cNvSpPr txBox="1"/>
          <p:nvPr/>
        </p:nvSpPr>
        <p:spPr>
          <a:xfrm>
            <a:off x="465138" y="6538912"/>
            <a:ext cx="6096000" cy="2308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https://thehackernews.com/2021/12/extremely-critical-log4j-vulnerability.html</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CVE-2017-5638 Detail…">
            <a:extLst>
              <a:ext uri="{FF2B5EF4-FFF2-40B4-BE49-F238E27FC236}">
                <a16:creationId xmlns:a16="http://schemas.microsoft.com/office/drawing/2014/main" id="{271C6713-C668-1FBD-31B2-81478EE64DF6}"/>
              </a:ext>
            </a:extLst>
          </p:cNvPr>
          <p:cNvSpPr txBox="1"/>
          <p:nvPr/>
        </p:nvSpPr>
        <p:spPr>
          <a:xfrm>
            <a:off x="2179505" y="4034998"/>
            <a:ext cx="8788666" cy="2165016"/>
          </a:xfrm>
          <a:prstGeom prst="rect">
            <a:avLst/>
          </a:prstGeom>
          <a:solidFill>
            <a:srgbClr val="FFFFFF"/>
          </a:solidFill>
          <a:ln w="12700">
            <a:solidFill>
              <a:schemeClr val="tx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9" tIns="35719" rIns="35719" bIns="35719" anchor="ctr">
            <a:spAutoFit/>
          </a:bodyPr>
          <a:lstStyle/>
          <a:p>
            <a:pPr marL="0" marR="0" lvl="0" indent="0" algn="l" defTabSz="321469" rtl="0" eaLnBrk="1" fontAlgn="auto" latinLnBrk="0" hangingPunct="1">
              <a:lnSpc>
                <a:spcPct val="100000"/>
              </a:lnSpc>
              <a:spcBef>
                <a:spcPts val="0"/>
              </a:spcBef>
              <a:spcAft>
                <a:spcPts val="0"/>
              </a:spcAft>
              <a:buClrTx/>
              <a:buSzTx/>
              <a:buFontTx/>
              <a:buNone/>
              <a:tabLst/>
              <a:defRPr sz="4600" b="1">
                <a:solidFill>
                  <a:srgbClr val="333333"/>
                </a:solidFill>
                <a:latin typeface="Avenir Next Regular"/>
                <a:ea typeface="Avenir Next Regular"/>
                <a:cs typeface="Avenir Next Regular"/>
                <a:sym typeface="Avenir Next Regular"/>
              </a:defRPr>
            </a:pPr>
            <a:r>
              <a:rPr kumimoji="0" lang="en-US" sz="2300" b="1" i="0" u="none" strike="noStrike" kern="1200" cap="none" spc="0" normalizeH="0" baseline="0" noProof="0" dirty="0">
                <a:ln>
                  <a:noFill/>
                </a:ln>
                <a:solidFill>
                  <a:srgbClr val="333333"/>
                </a:solidFill>
                <a:effectLst/>
                <a:uLnTx/>
                <a:uFillTx/>
                <a:latin typeface="Helvetica" panose="020B0604020202020204" pitchFamily="34" charset="0"/>
                <a:cs typeface="Helvetica" panose="020B0604020202020204" pitchFamily="34" charset="0"/>
                <a:sym typeface="Avenir Next Regular"/>
              </a:rPr>
              <a:t>CVE-2021-44228 Detail</a:t>
            </a:r>
          </a:p>
          <a:p>
            <a:pPr marL="0" marR="0" lvl="0" indent="0" algn="l" defTabSz="321469" rtl="0" eaLnBrk="1" fontAlgn="auto" latinLnBrk="0" hangingPunct="1">
              <a:lnSpc>
                <a:spcPct val="100000"/>
              </a:lnSpc>
              <a:spcBef>
                <a:spcPts val="0"/>
              </a:spcBef>
              <a:spcAft>
                <a:spcPts val="0"/>
              </a:spcAft>
              <a:buClrTx/>
              <a:buSzTx/>
              <a:buFontTx/>
              <a:buNone/>
              <a:tabLst/>
              <a:defRPr sz="4200" b="1">
                <a:solidFill>
                  <a:srgbClr val="333333"/>
                </a:solidFill>
                <a:latin typeface="Avenir Next Regular"/>
                <a:ea typeface="Avenir Next Regular"/>
                <a:cs typeface="Avenir Next Regular"/>
                <a:sym typeface="Avenir Next Regular"/>
              </a:defRPr>
            </a:pPr>
            <a:r>
              <a:rPr kumimoji="0" sz="2100" b="1" i="0" u="none" strike="noStrike" kern="1200" cap="none" spc="0" normalizeH="0" baseline="0" noProof="0" dirty="0">
                <a:ln>
                  <a:noFill/>
                </a:ln>
                <a:solidFill>
                  <a:srgbClr val="333333"/>
                </a:solidFill>
                <a:effectLst/>
                <a:uLnTx/>
                <a:uFillTx/>
                <a:latin typeface="Helvetica" panose="020B0604020202020204" pitchFamily="34" charset="0"/>
                <a:cs typeface="Helvetica" panose="020B0604020202020204" pitchFamily="34" charset="0"/>
                <a:sym typeface="Avenir Next Regular"/>
              </a:rPr>
              <a:t>Current Description</a:t>
            </a:r>
          </a:p>
          <a:p>
            <a:pPr marL="0" marR="0" lvl="0" indent="0" algn="l" defTabSz="321469" rtl="0" eaLnBrk="1" fontAlgn="auto" latinLnBrk="0" hangingPunct="1">
              <a:lnSpc>
                <a:spcPct val="100000"/>
              </a:lnSpc>
              <a:spcBef>
                <a:spcPts val="0"/>
              </a:spcBef>
              <a:spcAft>
                <a:spcPts val="0"/>
              </a:spcAft>
              <a:buClrTx/>
              <a:buSzTx/>
              <a:buFontTx/>
              <a:buNone/>
              <a:tabLst/>
              <a:defRPr sz="2200">
                <a:solidFill>
                  <a:srgbClr val="333333"/>
                </a:solidFill>
                <a:latin typeface="Avenir Next Regular"/>
                <a:ea typeface="Avenir Next Regular"/>
                <a:cs typeface="Avenir Next Regular"/>
                <a:sym typeface="Avenir Next Regular"/>
              </a:defRPr>
            </a:pPr>
            <a:r>
              <a:rPr kumimoji="0" lang="en-US" sz="1100" b="0" i="0" u="none" strike="noStrike" kern="1200" cap="none" spc="0" normalizeH="0" baseline="0" noProof="0" dirty="0">
                <a:ln>
                  <a:noFill/>
                </a:ln>
                <a:solidFill>
                  <a:srgbClr val="333333"/>
                </a:solidFill>
                <a:effectLst/>
                <a:uLnTx/>
                <a:uFillTx/>
                <a:latin typeface="Helvetica" panose="020B0604020202020204" pitchFamily="34" charset="0"/>
                <a:cs typeface="Helvetica" panose="020B0604020202020204" pitchFamily="34" charset="0"/>
                <a:sym typeface="Avenir Next Regular"/>
              </a:rPr>
              <a:t>Apache Log4j2 2.0-beta9 through 2.15.0 (excluding security releases 2.12.2, 2.12.3, and 2.3.1) JNDI features used in configuration, log messages, and parameters do not protect against attacker controlled LDAP and other JNDI related </a:t>
            </a:r>
            <a:r>
              <a:rPr kumimoji="0" lang="en-US" sz="1600" b="0" i="0" u="none" strike="noStrike" kern="1200" cap="none" spc="0" normalizeH="0" baseline="0" noProof="0" dirty="0">
                <a:ln>
                  <a:noFill/>
                </a:ln>
                <a:solidFill>
                  <a:srgbClr val="333333"/>
                </a:solidFill>
                <a:effectLst/>
                <a:uLnTx/>
                <a:uFillTx/>
                <a:latin typeface="Helvetica" panose="020B0604020202020204" pitchFamily="34" charset="0"/>
                <a:cs typeface="Helvetica" panose="020B0604020202020204" pitchFamily="34" charset="0"/>
                <a:sym typeface="Avenir Next Regular"/>
              </a:rPr>
              <a:t>endpoints. An attacker who can control log messages or log message parameters can execute arbitrary code loaded from LDAP servers when message lookup substitution is enabled</a:t>
            </a:r>
            <a:r>
              <a:rPr kumimoji="0" lang="en-US" sz="1100" b="0" i="0" u="none" strike="noStrike" kern="1200" cap="none" spc="0" normalizeH="0" baseline="0" noProof="0" dirty="0">
                <a:ln>
                  <a:noFill/>
                </a:ln>
                <a:solidFill>
                  <a:srgbClr val="333333"/>
                </a:solidFill>
                <a:effectLst/>
                <a:uLnTx/>
                <a:uFillTx/>
                <a:latin typeface="Helvetica" panose="020B0604020202020204" pitchFamily="34" charset="0"/>
                <a:cs typeface="Helvetica" panose="020B0604020202020204" pitchFamily="34" charset="0"/>
                <a:sym typeface="Avenir Next Regular"/>
              </a:rPr>
              <a:t>. From log4j 2.15.0, this behavior has been disabled by default. From version 2.16.0 (along with 2.12.2, 2.12.3, and 2.3.1), this functionality has been completely removed. Note that this vulnerability is specific to log4j-core and does not affect log4net, log4cxx, or other Apache Logging Services projects.</a:t>
            </a:r>
          </a:p>
          <a:p>
            <a:pPr marL="0" marR="0" lvl="0" indent="0" algn="l" defTabSz="321469" rtl="0" eaLnBrk="1" fontAlgn="auto" latinLnBrk="0" hangingPunct="1">
              <a:lnSpc>
                <a:spcPct val="100000"/>
              </a:lnSpc>
              <a:spcBef>
                <a:spcPts val="0"/>
              </a:spcBef>
              <a:spcAft>
                <a:spcPts val="0"/>
              </a:spcAft>
              <a:buClrTx/>
              <a:buSzTx/>
              <a:buFontTx/>
              <a:buNone/>
              <a:tabLst/>
              <a:defRPr sz="2200">
                <a:solidFill>
                  <a:srgbClr val="333333"/>
                </a:solidFill>
                <a:latin typeface="Avenir Next Regular"/>
                <a:ea typeface="Avenir Next Regular"/>
                <a:cs typeface="Avenir Next Regular"/>
                <a:sym typeface="Avenir Next Regular"/>
              </a:defRPr>
            </a:pPr>
            <a:r>
              <a:rPr kumimoji="0" lang="en-US" sz="1100" b="0" i="0" u="none" strike="noStrike" kern="1200" cap="none" spc="0" normalizeH="0" baseline="0" noProof="0" dirty="0">
                <a:ln>
                  <a:noFill/>
                </a:ln>
                <a:solidFill>
                  <a:srgbClr val="333333"/>
                </a:solidFill>
                <a:effectLst/>
                <a:uLnTx/>
                <a:uFillTx/>
                <a:latin typeface="Helvetica" panose="020B0604020202020204" pitchFamily="34" charset="0"/>
                <a:cs typeface="Helvetica" panose="020B0604020202020204" pitchFamily="34" charset="0"/>
                <a:sym typeface="Avenir Next Regular"/>
                <a:hlinkClick r:id="rId4"/>
              </a:rPr>
              <a:t>https://nvd.nist.gov/vuln/detail/CVE-2021-44228</a:t>
            </a:r>
            <a:r>
              <a:rPr kumimoji="0" lang="en-US" sz="1100" b="0" i="0" u="none" strike="noStrike" kern="1200" cap="none" spc="0" normalizeH="0" baseline="0" noProof="0" dirty="0">
                <a:ln>
                  <a:noFill/>
                </a:ln>
                <a:solidFill>
                  <a:srgbClr val="333333"/>
                </a:solidFill>
                <a:effectLst/>
                <a:uLnTx/>
                <a:uFillTx/>
                <a:latin typeface="Helvetica" panose="020B0604020202020204" pitchFamily="34" charset="0"/>
                <a:cs typeface="Helvetica" panose="020B0604020202020204" pitchFamily="34" charset="0"/>
                <a:sym typeface="Avenir Next Regular"/>
              </a:rPr>
              <a:t> </a:t>
            </a:r>
            <a:endParaRPr kumimoji="0" sz="1100" b="0" i="0" u="none" strike="noStrike" kern="1200" cap="none" spc="0" normalizeH="0" baseline="0" noProof="0" dirty="0">
              <a:ln>
                <a:noFill/>
              </a:ln>
              <a:solidFill>
                <a:srgbClr val="333333"/>
              </a:solidFill>
              <a:effectLst/>
              <a:uLnTx/>
              <a:uFillTx/>
              <a:latin typeface="Helvetica" panose="020B0604020202020204" pitchFamily="34" charset="0"/>
              <a:cs typeface="Helvetica" panose="020B0604020202020204" pitchFamily="34" charset="0"/>
              <a:sym typeface="Avenir Next Regular"/>
            </a:endParaRPr>
          </a:p>
        </p:txBody>
      </p:sp>
    </p:spTree>
    <p:extLst>
      <p:ext uri="{BB962C8B-B14F-4D97-AF65-F5344CB8AC3E}">
        <p14:creationId xmlns:p14="http://schemas.microsoft.com/office/powerpoint/2010/main" val="28973070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17B727-DFBD-F749-0B40-4A1467B443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5FE5CC-4C9A-C7D4-9D5E-6A88DBAD1314}"/>
              </a:ext>
            </a:extLst>
          </p:cNvPr>
          <p:cNvSpPr>
            <a:spLocks noGrp="1"/>
          </p:cNvSpPr>
          <p:nvPr>
            <p:ph type="title"/>
          </p:nvPr>
        </p:nvSpPr>
        <p:spPr>
          <a:xfrm>
            <a:off x="838200" y="18255"/>
            <a:ext cx="10515600" cy="1325563"/>
          </a:xfrm>
        </p:spPr>
        <p:txBody>
          <a:bodyPr/>
          <a:lstStyle/>
          <a:p>
            <a:r>
              <a:rPr lang="en-US" dirty="0"/>
              <a:t>Security Principle #3: </a:t>
            </a:r>
            <a:br>
              <a:rPr lang="en-US" dirty="0"/>
            </a:br>
            <a:r>
              <a:rPr lang="en-US" dirty="0"/>
              <a:t>Beware the man in the middle</a:t>
            </a:r>
          </a:p>
        </p:txBody>
      </p:sp>
      <p:sp>
        <p:nvSpPr>
          <p:cNvPr id="11" name="Content Placeholder 10">
            <a:extLst>
              <a:ext uri="{FF2B5EF4-FFF2-40B4-BE49-F238E27FC236}">
                <a16:creationId xmlns:a16="http://schemas.microsoft.com/office/drawing/2014/main" id="{E1287A05-0C09-859E-A99C-96817D21D12A}"/>
              </a:ext>
            </a:extLst>
          </p:cNvPr>
          <p:cNvSpPr>
            <a:spLocks noGrp="1"/>
          </p:cNvSpPr>
          <p:nvPr>
            <p:ph idx="1"/>
          </p:nvPr>
        </p:nvSpPr>
        <p:spPr>
          <a:xfrm>
            <a:off x="838200" y="1500188"/>
            <a:ext cx="7886700" cy="1100137"/>
          </a:xfrm>
        </p:spPr>
        <p:txBody>
          <a:bodyPr/>
          <a:lstStyle/>
          <a:p>
            <a:pPr marL="0" indent="0">
              <a:buNone/>
            </a:pPr>
            <a:r>
              <a:rPr lang="en-US" dirty="0"/>
              <a:t>You and Amazon can’t actually see each other. How do you know you’re interacting with Amazon?</a:t>
            </a:r>
          </a:p>
        </p:txBody>
      </p:sp>
      <p:sp>
        <p:nvSpPr>
          <p:cNvPr id="4" name="Slide Number Placeholder 3">
            <a:extLst>
              <a:ext uri="{FF2B5EF4-FFF2-40B4-BE49-F238E27FC236}">
                <a16:creationId xmlns:a16="http://schemas.microsoft.com/office/drawing/2014/main" id="{59EAEAB4-CB87-606D-F12C-F249A6710B2F}"/>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Smiley Face 6">
            <a:extLst>
              <a:ext uri="{FF2B5EF4-FFF2-40B4-BE49-F238E27FC236}">
                <a16:creationId xmlns:a16="http://schemas.microsoft.com/office/drawing/2014/main" id="{57201E48-B84A-7906-5D10-D79FDFDC244C}"/>
              </a:ext>
            </a:extLst>
          </p:cNvPr>
          <p:cNvGrpSpPr/>
          <p:nvPr/>
        </p:nvGrpSpPr>
        <p:grpSpPr>
          <a:xfrm>
            <a:off x="1354835" y="3648411"/>
            <a:ext cx="914401" cy="914401"/>
            <a:chOff x="0" y="0"/>
            <a:chExt cx="1828800" cy="1828800"/>
          </a:xfrm>
        </p:grpSpPr>
        <p:sp>
          <p:nvSpPr>
            <p:cNvPr id="12" name="Circle">
              <a:extLst>
                <a:ext uri="{FF2B5EF4-FFF2-40B4-BE49-F238E27FC236}">
                  <a16:creationId xmlns:a16="http://schemas.microsoft.com/office/drawing/2014/main" id="{CF471785-D99F-F69B-A471-A0F04E9C173B}"/>
                </a:ext>
              </a:extLst>
            </p:cNvPr>
            <p:cNvSpPr/>
            <p:nvPr/>
          </p:nvSpPr>
          <p:spPr>
            <a:xfrm>
              <a:off x="0" y="0"/>
              <a:ext cx="1828800" cy="1828800"/>
            </a:xfrm>
            <a:prstGeom prst="ellipse">
              <a:avLst/>
            </a:pr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a:extLst>
                <a:ext uri="{FF2B5EF4-FFF2-40B4-BE49-F238E27FC236}">
                  <a16:creationId xmlns:a16="http://schemas.microsoft.com/office/drawing/2014/main" id="{7E513858-74DC-5A7E-FE2F-F9120D8B4918}"/>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a:extLst>
                <a:ext uri="{FF2B5EF4-FFF2-40B4-BE49-F238E27FC236}">
                  <a16:creationId xmlns:a16="http://schemas.microsoft.com/office/drawing/2014/main" id="{1223BA35-5621-18FE-5A29-F575D136B072}"/>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Database">
            <a:extLst>
              <a:ext uri="{FF2B5EF4-FFF2-40B4-BE49-F238E27FC236}">
                <a16:creationId xmlns:a16="http://schemas.microsoft.com/office/drawing/2014/main" id="{A3166AE8-243D-D23D-A72E-D1F1EF46E90E}"/>
              </a:ext>
            </a:extLst>
          </p:cNvPr>
          <p:cNvSpPr txBox="1"/>
          <p:nvPr/>
        </p:nvSpPr>
        <p:spPr>
          <a:xfrm>
            <a:off x="838200" y="4789449"/>
            <a:ext cx="1875962" cy="4616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Human User</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662DEFBC-D7E6-642F-33F8-919A84240212}"/>
              </a:ext>
            </a:extLst>
          </p:cNvPr>
          <p:cNvSpPr/>
          <p:nvPr/>
        </p:nvSpPr>
        <p:spPr>
          <a:xfrm>
            <a:off x="3912394" y="2464049"/>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Website</a:t>
            </a:r>
          </a:p>
        </p:txBody>
      </p:sp>
      <p:pic>
        <p:nvPicPr>
          <p:cNvPr id="8194" name="Picture 2">
            <a:extLst>
              <a:ext uri="{FF2B5EF4-FFF2-40B4-BE49-F238E27FC236}">
                <a16:creationId xmlns:a16="http://schemas.microsoft.com/office/drawing/2014/main" id="{C101C5CF-C6BC-9832-81F6-D938F2B4D9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5977" y="2464049"/>
            <a:ext cx="1205319" cy="1552451"/>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F97ECDB2-A92F-7C3E-9FD2-39422646710D}"/>
              </a:ext>
            </a:extLst>
          </p:cNvPr>
          <p:cNvSpPr/>
          <p:nvPr/>
        </p:nvSpPr>
        <p:spPr>
          <a:xfrm>
            <a:off x="3912394" y="4204135"/>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Copy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Website</a:t>
            </a:r>
          </a:p>
        </p:txBody>
      </p:sp>
      <p:pic>
        <p:nvPicPr>
          <p:cNvPr id="20" name="Picture 2">
            <a:extLst>
              <a:ext uri="{FF2B5EF4-FFF2-40B4-BE49-F238E27FC236}">
                <a16:creationId xmlns:a16="http://schemas.microsoft.com/office/drawing/2014/main" id="{5707515D-EC85-E866-2581-EF3F5FCE49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6611" y="4204135"/>
            <a:ext cx="1124685" cy="15524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A831805F-0489-272F-BA97-6E79A9C183B9}"/>
              </a:ext>
            </a:extLst>
          </p:cNvPr>
          <p:cNvSpPr/>
          <p:nvPr/>
        </p:nvSpPr>
        <p:spPr>
          <a:xfrm>
            <a:off x="7923729" y="2464046"/>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API</a:t>
            </a:r>
          </a:p>
        </p:txBody>
      </p:sp>
      <p:pic>
        <p:nvPicPr>
          <p:cNvPr id="23" name="Picture 2">
            <a:extLst>
              <a:ext uri="{FF2B5EF4-FFF2-40B4-BE49-F238E27FC236}">
                <a16:creationId xmlns:a16="http://schemas.microsoft.com/office/drawing/2014/main" id="{936967F0-F285-0B04-2C16-1BD91D3108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7312" y="2464046"/>
            <a:ext cx="1205319" cy="15524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0F601538-8812-AF1A-A654-229B118FEE46}"/>
              </a:ext>
            </a:extLst>
          </p:cNvPr>
          <p:cNvSpPr/>
          <p:nvPr/>
        </p:nvSpPr>
        <p:spPr>
          <a:xfrm>
            <a:off x="7923729" y="5137520"/>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Additional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API</a:t>
            </a:r>
          </a:p>
        </p:txBody>
      </p:sp>
      <p:pic>
        <p:nvPicPr>
          <p:cNvPr id="26" name="Picture 2">
            <a:extLst>
              <a:ext uri="{FF2B5EF4-FFF2-40B4-BE49-F238E27FC236}">
                <a16:creationId xmlns:a16="http://schemas.microsoft.com/office/drawing/2014/main" id="{3B2F1CBB-BA25-F6F5-BAE9-C4B5C8FB43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946" y="5137519"/>
            <a:ext cx="1124685" cy="1552450"/>
          </a:xfrm>
          <a:prstGeom prst="rect">
            <a:avLst/>
          </a:prstGeom>
          <a:noFill/>
          <a:extLst>
            <a:ext uri="{909E8E84-426E-40DD-AFC4-6F175D3DCCD1}">
              <a14:hiddenFill xmlns:a14="http://schemas.microsoft.com/office/drawing/2010/main">
                <a:solidFill>
                  <a:srgbClr val="FFFFFF"/>
                </a:solidFill>
              </a14:hiddenFill>
            </a:ext>
          </a:extLst>
        </p:spPr>
      </p:pic>
      <p:cxnSp>
        <p:nvCxnSpPr>
          <p:cNvPr id="28" name="Straight Arrow Connector 27">
            <a:extLst>
              <a:ext uri="{FF2B5EF4-FFF2-40B4-BE49-F238E27FC236}">
                <a16:creationId xmlns:a16="http://schemas.microsoft.com/office/drawing/2014/main" id="{2D2AD956-F090-9195-FFE6-7E141F3459D9}"/>
              </a:ext>
            </a:extLst>
          </p:cNvPr>
          <p:cNvCxnSpPr>
            <a:endCxn id="16" idx="1"/>
          </p:cNvCxnSpPr>
          <p:nvPr/>
        </p:nvCxnSpPr>
        <p:spPr>
          <a:xfrm flipV="1">
            <a:off x="2269236" y="3240274"/>
            <a:ext cx="1643158" cy="7762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3BAE48CF-BC49-FC5F-91B1-B8573169F944}"/>
              </a:ext>
            </a:extLst>
          </p:cNvPr>
          <p:cNvCxnSpPr>
            <a:cxnSpLocks/>
            <a:endCxn id="21" idx="1"/>
          </p:cNvCxnSpPr>
          <p:nvPr/>
        </p:nvCxnSpPr>
        <p:spPr>
          <a:xfrm>
            <a:off x="2269236" y="4270400"/>
            <a:ext cx="1643158" cy="709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02643F1-57C8-8792-DE65-570120B8C84A}"/>
              </a:ext>
            </a:extLst>
          </p:cNvPr>
          <p:cNvCxnSpPr>
            <a:cxnSpLocks/>
            <a:stCxn id="20" idx="3"/>
            <a:endCxn id="22" idx="1"/>
          </p:cNvCxnSpPr>
          <p:nvPr/>
        </p:nvCxnSpPr>
        <p:spPr>
          <a:xfrm flipV="1">
            <a:off x="6541296" y="3240271"/>
            <a:ext cx="1382433" cy="174008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0D326BF6-A730-4EBC-97F6-18BE035E9BB7}"/>
              </a:ext>
            </a:extLst>
          </p:cNvPr>
          <p:cNvCxnSpPr>
            <a:cxnSpLocks/>
            <a:stCxn id="8194" idx="3"/>
            <a:endCxn id="22" idx="1"/>
          </p:cNvCxnSpPr>
          <p:nvPr/>
        </p:nvCxnSpPr>
        <p:spPr>
          <a:xfrm flipV="1">
            <a:off x="6541296" y="3240271"/>
            <a:ext cx="1382433" cy="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993D9A3-D393-321A-B959-7D13540490ED}"/>
              </a:ext>
            </a:extLst>
          </p:cNvPr>
          <p:cNvCxnSpPr>
            <a:stCxn id="20" idx="3"/>
            <a:endCxn id="24" idx="1"/>
          </p:cNvCxnSpPr>
          <p:nvPr/>
        </p:nvCxnSpPr>
        <p:spPr>
          <a:xfrm>
            <a:off x="6541296" y="4980360"/>
            <a:ext cx="1382433" cy="933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0750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211977-703E-0F6B-ACDA-30BAEE9B47B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4F386B44-C9AA-8B78-A2AE-0D1E5B288B5D}"/>
              </a:ext>
            </a:extLst>
          </p:cNvPr>
          <p:cNvSpPr>
            <a:spLocks noGrp="1"/>
          </p:cNvSpPr>
          <p:nvPr>
            <p:ph type="title"/>
          </p:nvPr>
        </p:nvSpPr>
        <p:spPr>
          <a:xfrm>
            <a:off x="838200" y="18255"/>
            <a:ext cx="10807700" cy="1325563"/>
          </a:xfrm>
        </p:spPr>
        <p:txBody>
          <a:bodyPr/>
          <a:lstStyle/>
          <a:p>
            <a:r>
              <a:rPr lang="en-US" dirty="0"/>
              <a:t>Warmup: what’s wrong with how </a:t>
            </a:r>
            <a:r>
              <a:rPr lang="en-US" dirty="0" err="1"/>
              <a:t>security.town</a:t>
            </a:r>
            <a:r>
              <a:rPr lang="en-US" dirty="0"/>
              <a:t> does passwords?</a:t>
            </a:r>
          </a:p>
        </p:txBody>
      </p:sp>
    </p:spTree>
    <p:extLst>
      <p:ext uri="{BB962C8B-B14F-4D97-AF65-F5344CB8AC3E}">
        <p14:creationId xmlns:p14="http://schemas.microsoft.com/office/powerpoint/2010/main" val="6151911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C5EE9-DA77-8B13-563B-A341C3F3C93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8424EA-AFD3-DE4D-B79C-9C71F002A5AD}"/>
              </a:ext>
            </a:extLst>
          </p:cNvPr>
          <p:cNvSpPr>
            <a:spLocks noGrp="1"/>
          </p:cNvSpPr>
          <p:nvPr>
            <p:ph type="title"/>
          </p:nvPr>
        </p:nvSpPr>
        <p:spPr>
          <a:xfrm>
            <a:off x="838200" y="18255"/>
            <a:ext cx="10515600" cy="1325563"/>
          </a:xfrm>
        </p:spPr>
        <p:txBody>
          <a:bodyPr/>
          <a:lstStyle/>
          <a:p>
            <a:r>
              <a:rPr lang="en-US" dirty="0"/>
              <a:t>Security Principle #3: </a:t>
            </a:r>
            <a:br>
              <a:rPr lang="en-US" dirty="0"/>
            </a:br>
            <a:r>
              <a:rPr lang="en-US" dirty="0"/>
              <a:t>Beware the man in the middle</a:t>
            </a:r>
          </a:p>
        </p:txBody>
      </p:sp>
      <p:sp>
        <p:nvSpPr>
          <p:cNvPr id="11" name="Content Placeholder 10">
            <a:extLst>
              <a:ext uri="{FF2B5EF4-FFF2-40B4-BE49-F238E27FC236}">
                <a16:creationId xmlns:a16="http://schemas.microsoft.com/office/drawing/2014/main" id="{B5118076-0EBC-F39C-4594-B66426652261}"/>
              </a:ext>
            </a:extLst>
          </p:cNvPr>
          <p:cNvSpPr>
            <a:spLocks noGrp="1"/>
          </p:cNvSpPr>
          <p:nvPr>
            <p:ph idx="1"/>
          </p:nvPr>
        </p:nvSpPr>
        <p:spPr>
          <a:xfrm>
            <a:off x="838200" y="1500188"/>
            <a:ext cx="7886700" cy="1100137"/>
          </a:xfrm>
        </p:spPr>
        <p:txBody>
          <a:bodyPr/>
          <a:lstStyle/>
          <a:p>
            <a:pPr marL="0" indent="0">
              <a:buNone/>
            </a:pPr>
            <a:r>
              <a:rPr lang="en-US" dirty="0"/>
              <a:t>With CORS, Amazon’s API tells the web browser: </a:t>
            </a:r>
            <a:r>
              <a:rPr lang="en-US" i="1" dirty="0"/>
              <a:t>ignore my response unless the user is on </a:t>
            </a:r>
            <a:r>
              <a:rPr lang="en-US" i="1" dirty="0" err="1"/>
              <a:t>amazon.com</a:t>
            </a:r>
            <a:endParaRPr lang="en-US" dirty="0"/>
          </a:p>
        </p:txBody>
      </p:sp>
      <p:sp>
        <p:nvSpPr>
          <p:cNvPr id="4" name="Slide Number Placeholder 3">
            <a:extLst>
              <a:ext uri="{FF2B5EF4-FFF2-40B4-BE49-F238E27FC236}">
                <a16:creationId xmlns:a16="http://schemas.microsoft.com/office/drawing/2014/main" id="{B260AEAF-F74E-3A58-7963-4DD6DA23D5F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Smiley Face 6">
            <a:extLst>
              <a:ext uri="{FF2B5EF4-FFF2-40B4-BE49-F238E27FC236}">
                <a16:creationId xmlns:a16="http://schemas.microsoft.com/office/drawing/2014/main" id="{BA98C84B-3F7E-71C3-B5F0-F97FF4BC3691}"/>
              </a:ext>
            </a:extLst>
          </p:cNvPr>
          <p:cNvGrpSpPr/>
          <p:nvPr/>
        </p:nvGrpSpPr>
        <p:grpSpPr>
          <a:xfrm>
            <a:off x="1354835" y="3648411"/>
            <a:ext cx="914401" cy="914401"/>
            <a:chOff x="0" y="0"/>
            <a:chExt cx="1828800" cy="1828800"/>
          </a:xfrm>
        </p:grpSpPr>
        <p:sp>
          <p:nvSpPr>
            <p:cNvPr id="12" name="Circle">
              <a:extLst>
                <a:ext uri="{FF2B5EF4-FFF2-40B4-BE49-F238E27FC236}">
                  <a16:creationId xmlns:a16="http://schemas.microsoft.com/office/drawing/2014/main" id="{411FBBF4-9BB0-DE9E-2FA5-7B457999D8C6}"/>
                </a:ext>
              </a:extLst>
            </p:cNvPr>
            <p:cNvSpPr/>
            <p:nvPr/>
          </p:nvSpPr>
          <p:spPr>
            <a:xfrm>
              <a:off x="0" y="0"/>
              <a:ext cx="1828800" cy="1828800"/>
            </a:xfrm>
            <a:prstGeom prst="ellipse">
              <a:avLst/>
            </a:pr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a:extLst>
                <a:ext uri="{FF2B5EF4-FFF2-40B4-BE49-F238E27FC236}">
                  <a16:creationId xmlns:a16="http://schemas.microsoft.com/office/drawing/2014/main" id="{A118F22C-4ADC-2180-AE58-C9D095C61BD8}"/>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a:extLst>
                <a:ext uri="{FF2B5EF4-FFF2-40B4-BE49-F238E27FC236}">
                  <a16:creationId xmlns:a16="http://schemas.microsoft.com/office/drawing/2014/main" id="{DCF62A34-735E-6816-05FD-86F4098EED71}"/>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Database">
            <a:extLst>
              <a:ext uri="{FF2B5EF4-FFF2-40B4-BE49-F238E27FC236}">
                <a16:creationId xmlns:a16="http://schemas.microsoft.com/office/drawing/2014/main" id="{E85BB355-5833-F967-7B2C-B61719621A51}"/>
              </a:ext>
            </a:extLst>
          </p:cNvPr>
          <p:cNvSpPr txBox="1"/>
          <p:nvPr/>
        </p:nvSpPr>
        <p:spPr>
          <a:xfrm>
            <a:off x="838200" y="4789449"/>
            <a:ext cx="1875962" cy="4616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Human User</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472D3F35-83A7-FF6B-D357-8CA8342791D8}"/>
              </a:ext>
            </a:extLst>
          </p:cNvPr>
          <p:cNvSpPr/>
          <p:nvPr/>
        </p:nvSpPr>
        <p:spPr>
          <a:xfrm>
            <a:off x="3912394" y="4204135"/>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Copy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Website</a:t>
            </a:r>
          </a:p>
        </p:txBody>
      </p:sp>
      <p:pic>
        <p:nvPicPr>
          <p:cNvPr id="20" name="Picture 2">
            <a:extLst>
              <a:ext uri="{FF2B5EF4-FFF2-40B4-BE49-F238E27FC236}">
                <a16:creationId xmlns:a16="http://schemas.microsoft.com/office/drawing/2014/main" id="{94BC61F8-281A-EA0E-3D69-B163432E6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611" y="4204135"/>
            <a:ext cx="1124685" cy="15524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66786555-A7ED-11C0-C302-49529FC1C9D0}"/>
              </a:ext>
            </a:extLst>
          </p:cNvPr>
          <p:cNvSpPr/>
          <p:nvPr/>
        </p:nvSpPr>
        <p:spPr>
          <a:xfrm>
            <a:off x="7923729" y="2464049"/>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API</a:t>
            </a:r>
          </a:p>
        </p:txBody>
      </p:sp>
      <p:pic>
        <p:nvPicPr>
          <p:cNvPr id="23" name="Picture 2">
            <a:extLst>
              <a:ext uri="{FF2B5EF4-FFF2-40B4-BE49-F238E27FC236}">
                <a16:creationId xmlns:a16="http://schemas.microsoft.com/office/drawing/2014/main" id="{456D9555-944E-17EC-ECA7-166129BD2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312" y="2464049"/>
            <a:ext cx="1205319" cy="15524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95F08F51-A6F2-E12F-201D-028659061B9E}"/>
              </a:ext>
            </a:extLst>
          </p:cNvPr>
          <p:cNvSpPr/>
          <p:nvPr/>
        </p:nvSpPr>
        <p:spPr>
          <a:xfrm>
            <a:off x="7923729" y="5137520"/>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Additional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API</a:t>
            </a:r>
          </a:p>
        </p:txBody>
      </p:sp>
      <p:pic>
        <p:nvPicPr>
          <p:cNvPr id="26" name="Picture 2">
            <a:extLst>
              <a:ext uri="{FF2B5EF4-FFF2-40B4-BE49-F238E27FC236}">
                <a16:creationId xmlns:a16="http://schemas.microsoft.com/office/drawing/2014/main" id="{994653E9-569E-B2DA-1CD9-3A8EC91640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946" y="5137519"/>
            <a:ext cx="1124685" cy="155245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a:extLst>
              <a:ext uri="{FF2B5EF4-FFF2-40B4-BE49-F238E27FC236}">
                <a16:creationId xmlns:a16="http://schemas.microsoft.com/office/drawing/2014/main" id="{9F522413-8AB7-0E89-0BBA-882C31026F16}"/>
              </a:ext>
            </a:extLst>
          </p:cNvPr>
          <p:cNvCxnSpPr>
            <a:cxnSpLocks/>
            <a:endCxn id="21" idx="1"/>
          </p:cNvCxnSpPr>
          <p:nvPr/>
        </p:nvCxnSpPr>
        <p:spPr>
          <a:xfrm>
            <a:off x="2269236" y="4270400"/>
            <a:ext cx="1643158" cy="709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C20D28F-0445-1889-7D59-3577A697D938}"/>
              </a:ext>
            </a:extLst>
          </p:cNvPr>
          <p:cNvCxnSpPr>
            <a:stCxn id="20" idx="3"/>
            <a:endCxn id="24" idx="1"/>
          </p:cNvCxnSpPr>
          <p:nvPr/>
        </p:nvCxnSpPr>
        <p:spPr>
          <a:xfrm>
            <a:off x="6541296" y="4980360"/>
            <a:ext cx="1382433" cy="9333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C1CC8896-6F12-C669-4DC4-3B8CCAC3116D}"/>
              </a:ext>
            </a:extLst>
          </p:cNvPr>
          <p:cNvCxnSpPr/>
          <p:nvPr/>
        </p:nvCxnSpPr>
        <p:spPr>
          <a:xfrm flipV="1">
            <a:off x="6629400" y="3648411"/>
            <a:ext cx="1176867" cy="10421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EE3BCF3-70A2-E944-CF90-C815B8E87B59}"/>
              </a:ext>
            </a:extLst>
          </p:cNvPr>
          <p:cNvCxnSpPr>
            <a:cxnSpLocks/>
          </p:cNvCxnSpPr>
          <p:nvPr/>
        </p:nvCxnSpPr>
        <p:spPr>
          <a:xfrm flipH="1">
            <a:off x="6629400" y="3826933"/>
            <a:ext cx="1176867" cy="1016000"/>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18" name="Picture 17">
            <a:extLst>
              <a:ext uri="{FF2B5EF4-FFF2-40B4-BE49-F238E27FC236}">
                <a16:creationId xmlns:a16="http://schemas.microsoft.com/office/drawing/2014/main" id="{14642539-06D4-012D-CB72-5B9E22231680}"/>
              </a:ext>
            </a:extLst>
          </p:cNvPr>
          <p:cNvPicPr>
            <a:picLocks noChangeAspect="1"/>
          </p:cNvPicPr>
          <p:nvPr/>
        </p:nvPicPr>
        <p:blipFill>
          <a:blip r:embed="rId4"/>
          <a:stretch>
            <a:fillRect/>
          </a:stretch>
        </p:blipFill>
        <p:spPr>
          <a:xfrm>
            <a:off x="7293864" y="4166292"/>
            <a:ext cx="3706347" cy="833801"/>
          </a:xfrm>
          <a:prstGeom prst="rect">
            <a:avLst/>
          </a:prstGeom>
        </p:spPr>
      </p:pic>
    </p:spTree>
    <p:extLst>
      <p:ext uri="{BB962C8B-B14F-4D97-AF65-F5344CB8AC3E}">
        <p14:creationId xmlns:p14="http://schemas.microsoft.com/office/powerpoint/2010/main" val="584130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26F09-D4AD-725E-5C36-4B5AD59C820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91E1B-1DE7-5A86-C30B-1EE4EE5738A4}"/>
              </a:ext>
            </a:extLst>
          </p:cNvPr>
          <p:cNvSpPr>
            <a:spLocks noGrp="1"/>
          </p:cNvSpPr>
          <p:nvPr>
            <p:ph type="title"/>
          </p:nvPr>
        </p:nvSpPr>
        <p:spPr>
          <a:xfrm>
            <a:off x="838200" y="18255"/>
            <a:ext cx="10515600" cy="1325563"/>
          </a:xfrm>
        </p:spPr>
        <p:txBody>
          <a:bodyPr/>
          <a:lstStyle/>
          <a:p>
            <a:r>
              <a:rPr lang="en-US" dirty="0"/>
              <a:t>Security Principle #3: </a:t>
            </a:r>
            <a:br>
              <a:rPr lang="en-US" dirty="0"/>
            </a:br>
            <a:r>
              <a:rPr lang="en-US" dirty="0"/>
              <a:t>Beware the man in the middle</a:t>
            </a:r>
          </a:p>
        </p:txBody>
      </p:sp>
      <p:sp>
        <p:nvSpPr>
          <p:cNvPr id="11" name="Content Placeholder 10">
            <a:extLst>
              <a:ext uri="{FF2B5EF4-FFF2-40B4-BE49-F238E27FC236}">
                <a16:creationId xmlns:a16="http://schemas.microsoft.com/office/drawing/2014/main" id="{C5769DC5-FDE4-7DEE-6EC1-5E320A85B1EB}"/>
              </a:ext>
            </a:extLst>
          </p:cNvPr>
          <p:cNvSpPr>
            <a:spLocks noGrp="1"/>
          </p:cNvSpPr>
          <p:nvPr>
            <p:ph idx="1"/>
          </p:nvPr>
        </p:nvSpPr>
        <p:spPr>
          <a:xfrm>
            <a:off x="838200" y="1500188"/>
            <a:ext cx="7886700" cy="3018507"/>
          </a:xfrm>
        </p:spPr>
        <p:txBody>
          <a:bodyPr>
            <a:normAutofit/>
          </a:bodyPr>
          <a:lstStyle/>
          <a:p>
            <a:pPr marL="0" indent="0">
              <a:buNone/>
            </a:pPr>
            <a:r>
              <a:rPr lang="en-US" i="1" dirty="0"/>
              <a:t>Proxying</a:t>
            </a:r>
            <a:r>
              <a:rPr lang="en-US" dirty="0"/>
              <a:t> those requests gives Amazon’s website more opportunities to notice something is wrong</a:t>
            </a:r>
          </a:p>
          <a:p>
            <a:pPr marL="0" indent="0">
              <a:buNone/>
            </a:pPr>
            <a:r>
              <a:rPr lang="en-US" dirty="0"/>
              <a:t>You may need to use proxying to deal with </a:t>
            </a:r>
            <a:br>
              <a:rPr lang="en-US" dirty="0"/>
            </a:br>
            <a:r>
              <a:rPr lang="en-US" dirty="0"/>
              <a:t>CORS in your projects!</a:t>
            </a:r>
          </a:p>
        </p:txBody>
      </p:sp>
      <p:sp>
        <p:nvSpPr>
          <p:cNvPr id="4" name="Slide Number Placeholder 3">
            <a:extLst>
              <a:ext uri="{FF2B5EF4-FFF2-40B4-BE49-F238E27FC236}">
                <a16:creationId xmlns:a16="http://schemas.microsoft.com/office/drawing/2014/main" id="{A9D7A465-68BA-ED03-8640-628CBC9BB20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grpSp>
        <p:nvGrpSpPr>
          <p:cNvPr id="10" name="Smiley Face 6">
            <a:extLst>
              <a:ext uri="{FF2B5EF4-FFF2-40B4-BE49-F238E27FC236}">
                <a16:creationId xmlns:a16="http://schemas.microsoft.com/office/drawing/2014/main" id="{3AFB0ACE-3E7A-BB4C-9DB8-CB3BC30BCABE}"/>
              </a:ext>
            </a:extLst>
          </p:cNvPr>
          <p:cNvGrpSpPr/>
          <p:nvPr/>
        </p:nvGrpSpPr>
        <p:grpSpPr>
          <a:xfrm>
            <a:off x="1354835" y="3648411"/>
            <a:ext cx="914401" cy="914401"/>
            <a:chOff x="0" y="0"/>
            <a:chExt cx="1828800" cy="1828800"/>
          </a:xfrm>
        </p:grpSpPr>
        <p:sp>
          <p:nvSpPr>
            <p:cNvPr id="12" name="Circle">
              <a:extLst>
                <a:ext uri="{FF2B5EF4-FFF2-40B4-BE49-F238E27FC236}">
                  <a16:creationId xmlns:a16="http://schemas.microsoft.com/office/drawing/2014/main" id="{4786A69B-A45A-415A-3845-4505870455AC}"/>
                </a:ext>
              </a:extLst>
            </p:cNvPr>
            <p:cNvSpPr/>
            <p:nvPr/>
          </p:nvSpPr>
          <p:spPr>
            <a:xfrm>
              <a:off x="0" y="0"/>
              <a:ext cx="1828800" cy="1828800"/>
            </a:xfrm>
            <a:prstGeom prst="ellipse">
              <a:avLst/>
            </a:pr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Shape">
              <a:extLst>
                <a:ext uri="{FF2B5EF4-FFF2-40B4-BE49-F238E27FC236}">
                  <a16:creationId xmlns:a16="http://schemas.microsoft.com/office/drawing/2014/main" id="{5D74032F-77EA-105B-7EE3-8D0AE61B84F2}"/>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Shape">
              <a:extLst>
                <a:ext uri="{FF2B5EF4-FFF2-40B4-BE49-F238E27FC236}">
                  <a16:creationId xmlns:a16="http://schemas.microsoft.com/office/drawing/2014/main" id="{C19AB0C0-C88F-2015-A1E0-7F141A27B101}"/>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Database">
            <a:extLst>
              <a:ext uri="{FF2B5EF4-FFF2-40B4-BE49-F238E27FC236}">
                <a16:creationId xmlns:a16="http://schemas.microsoft.com/office/drawing/2014/main" id="{90963ED8-26FF-4FF7-AFF8-8290FD4DAB46}"/>
              </a:ext>
            </a:extLst>
          </p:cNvPr>
          <p:cNvSpPr txBox="1"/>
          <p:nvPr/>
        </p:nvSpPr>
        <p:spPr>
          <a:xfrm>
            <a:off x="838200" y="4789449"/>
            <a:ext cx="1875962" cy="4616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Human User</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7D4EE1D6-CC7D-B24C-DC21-2D9A17C00F5B}"/>
              </a:ext>
            </a:extLst>
          </p:cNvPr>
          <p:cNvSpPr/>
          <p:nvPr/>
        </p:nvSpPr>
        <p:spPr>
          <a:xfrm>
            <a:off x="3912394" y="4204135"/>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Copy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Website</a:t>
            </a:r>
          </a:p>
        </p:txBody>
      </p:sp>
      <p:pic>
        <p:nvPicPr>
          <p:cNvPr id="20" name="Picture 2">
            <a:extLst>
              <a:ext uri="{FF2B5EF4-FFF2-40B4-BE49-F238E27FC236}">
                <a16:creationId xmlns:a16="http://schemas.microsoft.com/office/drawing/2014/main" id="{562BC6CE-42AD-140E-C3F5-F5629AFE09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611" y="4204135"/>
            <a:ext cx="1124685" cy="155245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DB416BE2-A200-B714-3CE4-350547CE2E9F}"/>
              </a:ext>
            </a:extLst>
          </p:cNvPr>
          <p:cNvSpPr/>
          <p:nvPr/>
        </p:nvSpPr>
        <p:spPr>
          <a:xfrm>
            <a:off x="7923729" y="2464049"/>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API</a:t>
            </a:r>
          </a:p>
        </p:txBody>
      </p:sp>
      <p:pic>
        <p:nvPicPr>
          <p:cNvPr id="23" name="Picture 2">
            <a:extLst>
              <a:ext uri="{FF2B5EF4-FFF2-40B4-BE49-F238E27FC236}">
                <a16:creationId xmlns:a16="http://schemas.microsoft.com/office/drawing/2014/main" id="{87CFD454-ED15-33C7-ED6D-C383EA9E85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7312" y="2464049"/>
            <a:ext cx="1205319" cy="1552451"/>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a:extLst>
              <a:ext uri="{FF2B5EF4-FFF2-40B4-BE49-F238E27FC236}">
                <a16:creationId xmlns:a16="http://schemas.microsoft.com/office/drawing/2014/main" id="{FA64046B-1C0C-8684-4DE7-7C71F54DA9C1}"/>
              </a:ext>
            </a:extLst>
          </p:cNvPr>
          <p:cNvSpPr/>
          <p:nvPr/>
        </p:nvSpPr>
        <p:spPr>
          <a:xfrm>
            <a:off x="7923729" y="5137520"/>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Proxy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API</a:t>
            </a:r>
          </a:p>
        </p:txBody>
      </p:sp>
      <p:pic>
        <p:nvPicPr>
          <p:cNvPr id="26" name="Picture 2">
            <a:extLst>
              <a:ext uri="{FF2B5EF4-FFF2-40B4-BE49-F238E27FC236}">
                <a16:creationId xmlns:a16="http://schemas.microsoft.com/office/drawing/2014/main" id="{0FBF5086-6091-CE7D-B407-52E5D7CC56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27946" y="5137519"/>
            <a:ext cx="1124685" cy="1552450"/>
          </a:xfrm>
          <a:prstGeom prst="rect">
            <a:avLst/>
          </a:prstGeom>
          <a:noFill/>
          <a:extLst>
            <a:ext uri="{909E8E84-426E-40DD-AFC4-6F175D3DCCD1}">
              <a14:hiddenFill xmlns:a14="http://schemas.microsoft.com/office/drawing/2010/main">
                <a:solidFill>
                  <a:srgbClr val="FFFFFF"/>
                </a:solidFill>
              </a14:hiddenFill>
            </a:ext>
          </a:extLst>
        </p:spPr>
      </p:pic>
      <p:cxnSp>
        <p:nvCxnSpPr>
          <p:cNvPr id="29" name="Straight Arrow Connector 28">
            <a:extLst>
              <a:ext uri="{FF2B5EF4-FFF2-40B4-BE49-F238E27FC236}">
                <a16:creationId xmlns:a16="http://schemas.microsoft.com/office/drawing/2014/main" id="{643A1AFB-50EB-7867-82DC-2DAE42A1D108}"/>
              </a:ext>
            </a:extLst>
          </p:cNvPr>
          <p:cNvCxnSpPr>
            <a:cxnSpLocks/>
            <a:endCxn id="21" idx="1"/>
          </p:cNvCxnSpPr>
          <p:nvPr/>
        </p:nvCxnSpPr>
        <p:spPr>
          <a:xfrm>
            <a:off x="2269236" y="4270400"/>
            <a:ext cx="1643158" cy="7099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12E0681-3AAA-0FA0-967F-257A022F9063}"/>
              </a:ext>
            </a:extLst>
          </p:cNvPr>
          <p:cNvCxnSpPr>
            <a:cxnSpLocks/>
          </p:cNvCxnSpPr>
          <p:nvPr/>
        </p:nvCxnSpPr>
        <p:spPr>
          <a:xfrm>
            <a:off x="9258302" y="4069008"/>
            <a:ext cx="89010" cy="1037005"/>
          </a:xfrm>
          <a:prstGeom prst="straightConnector1">
            <a:avLst/>
          </a:prstGeom>
          <a:ln w="19050" cap="flat" cmpd="sng" algn="ctr">
            <a:solidFill>
              <a:schemeClr val="accent2"/>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cxnSp>
        <p:nvCxnSpPr>
          <p:cNvPr id="8" name="Straight Arrow Connector 7">
            <a:extLst>
              <a:ext uri="{FF2B5EF4-FFF2-40B4-BE49-F238E27FC236}">
                <a16:creationId xmlns:a16="http://schemas.microsoft.com/office/drawing/2014/main" id="{597DC25D-8C0F-0D7B-ED34-595879A382BB}"/>
              </a:ext>
            </a:extLst>
          </p:cNvPr>
          <p:cNvCxnSpPr>
            <a:cxnSpLocks/>
            <a:stCxn id="20" idx="3"/>
            <a:endCxn id="24" idx="1"/>
          </p:cNvCxnSpPr>
          <p:nvPr/>
        </p:nvCxnSpPr>
        <p:spPr>
          <a:xfrm>
            <a:off x="6541296" y="4980360"/>
            <a:ext cx="1382433" cy="9333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Cloud Callout 18">
            <a:extLst>
              <a:ext uri="{FF2B5EF4-FFF2-40B4-BE49-F238E27FC236}">
                <a16:creationId xmlns:a16="http://schemas.microsoft.com/office/drawing/2014/main" id="{23198A62-3684-7183-1302-6348ED4EBD24}"/>
              </a:ext>
            </a:extLst>
          </p:cNvPr>
          <p:cNvSpPr/>
          <p:nvPr/>
        </p:nvSpPr>
        <p:spPr>
          <a:xfrm>
            <a:off x="9949971" y="1706722"/>
            <a:ext cx="1092200" cy="880533"/>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3089493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316DF-0FF6-C966-0C9E-99A9EE37BE8D}"/>
              </a:ext>
            </a:extLst>
          </p:cNvPr>
          <p:cNvSpPr>
            <a:spLocks noGrp="1"/>
          </p:cNvSpPr>
          <p:nvPr>
            <p:ph type="title"/>
          </p:nvPr>
        </p:nvSpPr>
        <p:spPr/>
        <p:txBody>
          <a:bodyPr/>
          <a:lstStyle/>
          <a:p>
            <a:r>
              <a:rPr lang="en-US" dirty="0"/>
              <a:t>Browsers are </a:t>
            </a:r>
            <a:r>
              <a:rPr lang="en-US" i="1" dirty="0"/>
              <a:t>Fascinating</a:t>
            </a:r>
            <a:endParaRPr lang="en-US" dirty="0"/>
          </a:p>
        </p:txBody>
      </p:sp>
      <p:sp>
        <p:nvSpPr>
          <p:cNvPr id="3" name="Content Placeholder 2">
            <a:extLst>
              <a:ext uri="{FF2B5EF4-FFF2-40B4-BE49-F238E27FC236}">
                <a16:creationId xmlns:a16="http://schemas.microsoft.com/office/drawing/2014/main" id="{B40915BD-A57E-C0F6-1759-9D3028E8641C}"/>
              </a:ext>
            </a:extLst>
          </p:cNvPr>
          <p:cNvSpPr>
            <a:spLocks noGrp="1"/>
          </p:cNvSpPr>
          <p:nvPr>
            <p:ph idx="1"/>
          </p:nvPr>
        </p:nvSpPr>
        <p:spPr>
          <a:xfrm>
            <a:off x="838200" y="1500160"/>
            <a:ext cx="4929265" cy="4351338"/>
          </a:xfrm>
        </p:spPr>
        <p:txBody>
          <a:bodyPr/>
          <a:lstStyle/>
          <a:p>
            <a:r>
              <a:rPr lang="en-US" dirty="0"/>
              <a:t>Influenced by browser makers, consumer choices, standards bodies, online businesses…</a:t>
            </a:r>
          </a:p>
          <a:p>
            <a:r>
              <a:rPr lang="en-US" dirty="0"/>
              <a:t>CORS works because ~everyone would rather have CORS in their browser (but remember your threat model!)</a:t>
            </a:r>
          </a:p>
          <a:p>
            <a:r>
              <a:rPr lang="en-US" dirty="0"/>
              <a:t>Browser monopolies arise and change the balance of power</a:t>
            </a:r>
          </a:p>
        </p:txBody>
      </p:sp>
      <p:sp>
        <p:nvSpPr>
          <p:cNvPr id="4" name="Slide Number Placeholder 3">
            <a:extLst>
              <a:ext uri="{FF2B5EF4-FFF2-40B4-BE49-F238E27FC236}">
                <a16:creationId xmlns:a16="http://schemas.microsoft.com/office/drawing/2014/main" id="{D96E0B33-187D-3AB3-ED6E-AD869074C32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3650621-31D8-C681-97D2-DC8C1F901F3D}"/>
              </a:ext>
            </a:extLst>
          </p:cNvPr>
          <p:cNvPicPr>
            <a:picLocks noChangeAspect="1"/>
          </p:cNvPicPr>
          <p:nvPr/>
        </p:nvPicPr>
        <p:blipFill>
          <a:blip r:embed="rId2"/>
          <a:stretch>
            <a:fillRect/>
          </a:stretch>
        </p:blipFill>
        <p:spPr>
          <a:xfrm>
            <a:off x="6223416" y="1986748"/>
            <a:ext cx="5968584" cy="3864750"/>
          </a:xfrm>
          <a:prstGeom prst="rect">
            <a:avLst/>
          </a:prstGeom>
        </p:spPr>
      </p:pic>
      <p:sp>
        <p:nvSpPr>
          <p:cNvPr id="7" name="TextBox 6">
            <a:extLst>
              <a:ext uri="{FF2B5EF4-FFF2-40B4-BE49-F238E27FC236}">
                <a16:creationId xmlns:a16="http://schemas.microsoft.com/office/drawing/2014/main" id="{C0B6FB58-E29F-7BE0-DA06-F0F95FD4957C}"/>
              </a:ext>
            </a:extLst>
          </p:cNvPr>
          <p:cNvSpPr txBox="1"/>
          <p:nvPr/>
        </p:nvSpPr>
        <p:spPr>
          <a:xfrm>
            <a:off x="2863122" y="5851498"/>
            <a:ext cx="978482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arstechnica.com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/gadgets/2023/07/googles-web-integrity-</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api</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-sounds-like-</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drm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-for-the-web/</a:t>
            </a:r>
          </a:p>
        </p:txBody>
      </p:sp>
    </p:spTree>
    <p:extLst>
      <p:ext uri="{BB962C8B-B14F-4D97-AF65-F5344CB8AC3E}">
        <p14:creationId xmlns:p14="http://schemas.microsoft.com/office/powerpoint/2010/main" val="197151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E2A47-B19A-7243-73D8-9E2AC1A214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682EF7F-B96B-5DC8-0A35-0895C3D393C2}"/>
              </a:ext>
            </a:extLst>
          </p:cNvPr>
          <p:cNvSpPr>
            <a:spLocks noGrp="1"/>
          </p:cNvSpPr>
          <p:nvPr>
            <p:ph type="title"/>
          </p:nvPr>
        </p:nvSpPr>
        <p:spPr/>
        <p:txBody>
          <a:bodyPr/>
          <a:lstStyle/>
          <a:p>
            <a:r>
              <a:rPr lang="en-US" dirty="0"/>
              <a:t>Browsers are </a:t>
            </a:r>
            <a:r>
              <a:rPr lang="en-US" i="1" dirty="0"/>
              <a:t>Fascinating</a:t>
            </a:r>
            <a:r>
              <a:rPr lang="en-US" dirty="0"/>
              <a:t>: Cookies</a:t>
            </a:r>
          </a:p>
        </p:txBody>
      </p:sp>
      <p:sp>
        <p:nvSpPr>
          <p:cNvPr id="4" name="Slide Number Placeholder 3">
            <a:extLst>
              <a:ext uri="{FF2B5EF4-FFF2-40B4-BE49-F238E27FC236}">
                <a16:creationId xmlns:a16="http://schemas.microsoft.com/office/drawing/2014/main" id="{475808B3-CB3E-DF36-1A8A-ED2A1FE48A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5BBA60BD-59C1-54D2-3AA2-9D92D747DC3D}"/>
              </a:ext>
            </a:extLst>
          </p:cNvPr>
          <p:cNvSpPr>
            <a:spLocks noGrp="1"/>
          </p:cNvSpPr>
          <p:nvPr>
            <p:ph idx="1"/>
          </p:nvPr>
        </p:nvSpPr>
        <p:spPr/>
        <p:txBody>
          <a:bodyPr/>
          <a:lstStyle/>
          <a:p>
            <a:r>
              <a:rPr lang="en-US" dirty="0"/>
              <a:t>Cookies add </a:t>
            </a:r>
            <a:r>
              <a:rPr lang="en-US" i="1" dirty="0"/>
              <a:t>sessions </a:t>
            </a:r>
            <a:r>
              <a:rPr lang="en-US" dirty="0"/>
              <a:t>to HTTP requests — the login API end point can set a cookie and subsequent HTTP requests will send it back. </a:t>
            </a:r>
          </a:p>
          <a:p>
            <a:r>
              <a:rPr lang="en-US" dirty="0"/>
              <a:t>If JavaScript has no business viewing the cookie, it can be an HTTP ONLY cookie — code can’t see it</a:t>
            </a:r>
          </a:p>
          <a:p>
            <a:pPr lvl="1"/>
            <a:r>
              <a:rPr lang="en-US" dirty="0"/>
              <a:t>BUT THE USER CAN! (Remember your threat model!!!)</a:t>
            </a:r>
          </a:p>
          <a:p>
            <a:r>
              <a:rPr lang="en-US" dirty="0"/>
              <a:t>Makes it unnecessary to send (and verify!) the password every time.</a:t>
            </a:r>
          </a:p>
          <a:p>
            <a:r>
              <a:rPr lang="en-US" dirty="0"/>
              <a:t>Of course, it’s also how Facebook knows what jobs you applied for…</a:t>
            </a:r>
          </a:p>
        </p:txBody>
      </p:sp>
    </p:spTree>
    <p:extLst>
      <p:ext uri="{BB962C8B-B14F-4D97-AF65-F5344CB8AC3E}">
        <p14:creationId xmlns:p14="http://schemas.microsoft.com/office/powerpoint/2010/main" val="20477671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8B879-81E0-E8AB-BD21-9ABAC84465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AE7D03-AC6D-A8DC-9152-E2F75A50B026}"/>
              </a:ext>
            </a:extLst>
          </p:cNvPr>
          <p:cNvSpPr>
            <a:spLocks noGrp="1"/>
          </p:cNvSpPr>
          <p:nvPr>
            <p:ph type="title"/>
          </p:nvPr>
        </p:nvSpPr>
        <p:spPr/>
        <p:txBody>
          <a:bodyPr/>
          <a:lstStyle/>
          <a:p>
            <a:r>
              <a:rPr lang="en-US" dirty="0"/>
              <a:t>Security Architecture</a:t>
            </a:r>
          </a:p>
        </p:txBody>
      </p:sp>
      <p:sp>
        <p:nvSpPr>
          <p:cNvPr id="4" name="Slide Number Placeholder 3">
            <a:extLst>
              <a:ext uri="{FF2B5EF4-FFF2-40B4-BE49-F238E27FC236}">
                <a16:creationId xmlns:a16="http://schemas.microsoft.com/office/drawing/2014/main" id="{84C0D00B-7D2C-694A-B6CC-5146F42C07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Content Placeholder 7">
            <a:extLst>
              <a:ext uri="{FF2B5EF4-FFF2-40B4-BE49-F238E27FC236}">
                <a16:creationId xmlns:a16="http://schemas.microsoft.com/office/drawing/2014/main" id="{25F46528-AD0F-2F4C-A4B3-AFD96B44001F}"/>
              </a:ext>
            </a:extLst>
          </p:cNvPr>
          <p:cNvSpPr>
            <a:spLocks noGrp="1"/>
          </p:cNvSpPr>
          <p:nvPr>
            <p:ph idx="1"/>
          </p:nvPr>
        </p:nvSpPr>
        <p:spPr>
          <a:xfrm>
            <a:off x="838200" y="1500160"/>
            <a:ext cx="9110472" cy="4351338"/>
          </a:xfrm>
        </p:spPr>
        <p:txBody>
          <a:bodyPr/>
          <a:lstStyle/>
          <a:p>
            <a:r>
              <a:rPr lang="en-US" dirty="0"/>
              <a:t>CORS and HTTP ONLY cookies are part of the </a:t>
            </a:r>
            <a:r>
              <a:rPr lang="en-US" i="1" dirty="0"/>
              <a:t>security architecture </a:t>
            </a:r>
            <a:r>
              <a:rPr lang="en-US" dirty="0"/>
              <a:t>of browsers— the </a:t>
            </a:r>
            <a:r>
              <a:rPr lang="en-US" b="1" dirty="0"/>
              <a:t>mechanisms and policies</a:t>
            </a:r>
            <a:r>
              <a:rPr lang="en-US" dirty="0"/>
              <a:t> that we build into our system to mitigate threats</a:t>
            </a:r>
          </a:p>
        </p:txBody>
      </p:sp>
      <p:pic>
        <p:nvPicPr>
          <p:cNvPr id="3" name="Picture 2">
            <a:extLst>
              <a:ext uri="{FF2B5EF4-FFF2-40B4-BE49-F238E27FC236}">
                <a16:creationId xmlns:a16="http://schemas.microsoft.com/office/drawing/2014/main" id="{566A2AF0-4276-3DF4-A90D-07164E671F0E}"/>
              </a:ext>
            </a:extLst>
          </p:cNvPr>
          <p:cNvPicPr>
            <a:picLocks noChangeAspect="1"/>
          </p:cNvPicPr>
          <p:nvPr/>
        </p:nvPicPr>
        <p:blipFill>
          <a:blip r:embed="rId2"/>
          <a:stretch>
            <a:fillRect/>
          </a:stretch>
        </p:blipFill>
        <p:spPr>
          <a:xfrm>
            <a:off x="0" y="2817812"/>
            <a:ext cx="6578600" cy="3721100"/>
          </a:xfrm>
          <a:prstGeom prst="rect">
            <a:avLst/>
          </a:prstGeom>
        </p:spPr>
      </p:pic>
      <p:pic>
        <p:nvPicPr>
          <p:cNvPr id="5" name="Picture 4">
            <a:extLst>
              <a:ext uri="{FF2B5EF4-FFF2-40B4-BE49-F238E27FC236}">
                <a16:creationId xmlns:a16="http://schemas.microsoft.com/office/drawing/2014/main" id="{305B7A83-2436-1B26-7F38-DC4CDCC07800}"/>
              </a:ext>
            </a:extLst>
          </p:cNvPr>
          <p:cNvPicPr>
            <a:picLocks noChangeAspect="1"/>
          </p:cNvPicPr>
          <p:nvPr/>
        </p:nvPicPr>
        <p:blipFill>
          <a:blip r:embed="rId3"/>
          <a:stretch>
            <a:fillRect/>
          </a:stretch>
        </p:blipFill>
        <p:spPr>
          <a:xfrm>
            <a:off x="5297054" y="3111200"/>
            <a:ext cx="7518400" cy="4546600"/>
          </a:xfrm>
          <a:prstGeom prst="rect">
            <a:avLst/>
          </a:prstGeom>
        </p:spPr>
      </p:pic>
    </p:spTree>
    <p:extLst>
      <p:ext uri="{BB962C8B-B14F-4D97-AF65-F5344CB8AC3E}">
        <p14:creationId xmlns:p14="http://schemas.microsoft.com/office/powerpoint/2010/main" val="23444097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51180-AEF3-6FA1-92F7-77C4629D798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2BECDF-7F6D-5386-1A64-70962623A61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E4416AD-6FDE-D7E7-96F4-42B276DDFAA9}"/>
              </a:ext>
            </a:extLst>
          </p:cNvPr>
          <p:cNvSpPr>
            <a:spLocks noGrp="1"/>
          </p:cNvSpPr>
          <p:nvPr>
            <p:ph type="title"/>
          </p:nvPr>
        </p:nvSpPr>
        <p:spPr/>
        <p:txBody>
          <a:bodyPr/>
          <a:lstStyle/>
          <a:p>
            <a:r>
              <a:rPr lang="en-US" dirty="0"/>
              <a:t>Security Architecture and Security Culture</a:t>
            </a:r>
          </a:p>
        </p:txBody>
      </p:sp>
      <p:sp>
        <p:nvSpPr>
          <p:cNvPr id="9" name="Content Placeholder 2">
            <a:extLst>
              <a:ext uri="{FF2B5EF4-FFF2-40B4-BE49-F238E27FC236}">
                <a16:creationId xmlns:a16="http://schemas.microsoft.com/office/drawing/2014/main" id="{4D3BF6F6-8665-1FC2-F6C1-8BB6C50668D9}"/>
              </a:ext>
            </a:extLst>
          </p:cNvPr>
          <p:cNvSpPr txBox="1">
            <a:spLocks/>
          </p:cNvSpPr>
          <p:nvPr/>
        </p:nvSpPr>
        <p:spPr>
          <a:xfrm>
            <a:off x="838200" y="1500160"/>
            <a:ext cx="541682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Don’t check API keys (basically passwords someone else generates for you) into git, ever!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Tools like </a:t>
            </a:r>
            <a:r>
              <a:rPr kumimoji="0" lang="en-US" sz="2800" b="0" i="1" u="none" strike="noStrike" kern="1200" cap="none" spc="0" normalizeH="0" baseline="0" noProof="0" dirty="0" err="1">
                <a:ln>
                  <a:noFill/>
                </a:ln>
                <a:solidFill>
                  <a:prstClr val="black"/>
                </a:solidFill>
                <a:effectLst/>
                <a:uLnTx/>
                <a:uFillTx/>
                <a:latin typeface="Calibri" panose="020F0502020204030204"/>
                <a:ea typeface="+mn-ea"/>
                <a:cs typeface="+mn-cs"/>
              </a:rPr>
              <a:t>GitGuardian</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automatically detect secrets in repositories</a:t>
            </a:r>
          </a:p>
        </p:txBody>
      </p:sp>
      <p:pic>
        <p:nvPicPr>
          <p:cNvPr id="10" name="Picture 9">
            <a:extLst>
              <a:ext uri="{FF2B5EF4-FFF2-40B4-BE49-F238E27FC236}">
                <a16:creationId xmlns:a16="http://schemas.microsoft.com/office/drawing/2014/main" id="{DC1BB123-A195-9B19-6E8F-B63A627B43BE}"/>
              </a:ext>
            </a:extLst>
          </p:cNvPr>
          <p:cNvPicPr>
            <a:picLocks noChangeAspect="1"/>
          </p:cNvPicPr>
          <p:nvPr/>
        </p:nvPicPr>
        <p:blipFill>
          <a:blip r:embed="rId2"/>
          <a:stretch>
            <a:fillRect/>
          </a:stretch>
        </p:blipFill>
        <p:spPr>
          <a:xfrm>
            <a:off x="6546573" y="1760657"/>
            <a:ext cx="5416826" cy="3830344"/>
          </a:xfrm>
          <a:prstGeom prst="rect">
            <a:avLst/>
          </a:prstGeom>
        </p:spPr>
      </p:pic>
    </p:spTree>
    <p:extLst>
      <p:ext uri="{BB962C8B-B14F-4D97-AF65-F5344CB8AC3E}">
        <p14:creationId xmlns:p14="http://schemas.microsoft.com/office/powerpoint/2010/main" val="2342568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EFE34-C7F8-C4B3-F67B-1A05D7E1D4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3EA034-CFB0-AA45-D50B-06C285F07D9F}"/>
              </a:ext>
            </a:extLst>
          </p:cNvPr>
          <p:cNvSpPr>
            <a:spLocks noGrp="1"/>
          </p:cNvSpPr>
          <p:nvPr>
            <p:ph type="title"/>
          </p:nvPr>
        </p:nvSpPr>
        <p:spPr/>
        <p:txBody>
          <a:bodyPr/>
          <a:lstStyle/>
          <a:p>
            <a:r>
              <a:rPr lang="en-US" dirty="0"/>
              <a:t>Security Architecture and Security Culture</a:t>
            </a:r>
          </a:p>
        </p:txBody>
      </p:sp>
      <p:sp>
        <p:nvSpPr>
          <p:cNvPr id="3" name="Content Placeholder 2">
            <a:extLst>
              <a:ext uri="{FF2B5EF4-FFF2-40B4-BE49-F238E27FC236}">
                <a16:creationId xmlns:a16="http://schemas.microsoft.com/office/drawing/2014/main" id="{7C7D8D73-1A5B-7946-8606-03E32BA38A19}"/>
              </a:ext>
            </a:extLst>
          </p:cNvPr>
          <p:cNvSpPr>
            <a:spLocks noGrp="1"/>
          </p:cNvSpPr>
          <p:nvPr>
            <p:ph idx="1"/>
          </p:nvPr>
        </p:nvSpPr>
        <p:spPr>
          <a:xfrm>
            <a:off x="838200" y="1500160"/>
            <a:ext cx="7887346" cy="5010368"/>
          </a:xfrm>
        </p:spPr>
        <p:txBody>
          <a:bodyPr>
            <a:normAutofit/>
          </a:bodyPr>
          <a:lstStyle/>
          <a:p>
            <a:r>
              <a:rPr lang="en-US" dirty="0"/>
              <a:t>Industrial study of secret detection tool in a large software services company with over 1,000 developers, operating for over 10 years</a:t>
            </a:r>
          </a:p>
          <a:p>
            <a:r>
              <a:rPr lang="en-US" dirty="0"/>
              <a:t>What do developers do when they get warnings of secrets in repository?</a:t>
            </a:r>
          </a:p>
          <a:p>
            <a:pPr lvl="1"/>
            <a:r>
              <a:rPr lang="en-US" dirty="0"/>
              <a:t>49% remove the secrets; 51% bypass the warning</a:t>
            </a:r>
          </a:p>
          <a:p>
            <a:r>
              <a:rPr lang="en-US" dirty="0"/>
              <a:t>Why do developers bypass warnings?</a:t>
            </a:r>
          </a:p>
          <a:p>
            <a:pPr lvl="1"/>
            <a:r>
              <a:rPr lang="en-US" dirty="0"/>
              <a:t>44% report false positives, 6% are already exposed secrets, remaining are “development-related” reasons, e.g. “not a production credential” or “no significant security value”</a:t>
            </a:r>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6862B59-E1BC-858E-3706-D245686D4BA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FA585108-8930-F4E5-0171-F8B4028F25C2}"/>
              </a:ext>
            </a:extLst>
          </p:cNvPr>
          <p:cNvSpPr txBox="1"/>
          <p:nvPr/>
        </p:nvSpPr>
        <p:spPr>
          <a:xfrm>
            <a:off x="8142780" y="3518031"/>
            <a:ext cx="3793787" cy="974626"/>
          </a:xfrm>
          <a:prstGeom prst="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1" vertOverflow="overflow" horzOverflow="overflow" vert="horz" wrap="square" lIns="25400" tIns="25400" rIns="25400" bIns="25400" numCol="1" spcCol="38100" rtlCol="0" anchor="ctr">
            <a:spAutoFit/>
          </a:bodyPr>
          <a:lstStyle/>
          <a:p>
            <a:pPr marL="0" marR="0" lvl="0" indent="0" algn="ctr" defTabSz="1219169" rtl="0" eaLnBrk="1" fontAlgn="auto" latinLnBrk="0" hangingPunct="0">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sym typeface="Helvetica Neue"/>
              </a:rPr>
              <a:t>Is this a problem? Whose problem is it?</a:t>
            </a:r>
          </a:p>
        </p:txBody>
      </p:sp>
    </p:spTree>
    <p:extLst>
      <p:ext uri="{BB962C8B-B14F-4D97-AF65-F5344CB8AC3E}">
        <p14:creationId xmlns:p14="http://schemas.microsoft.com/office/powerpoint/2010/main" val="8060974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3F6E4-6E1B-8B47-67A3-E810EAAF27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F3F2C4-1E80-E95A-C180-03698304754C}"/>
              </a:ext>
            </a:extLst>
          </p:cNvPr>
          <p:cNvSpPr>
            <a:spLocks noGrp="1"/>
          </p:cNvSpPr>
          <p:nvPr>
            <p:ph type="title"/>
          </p:nvPr>
        </p:nvSpPr>
        <p:spPr/>
        <p:txBody>
          <a:bodyPr/>
          <a:lstStyle/>
          <a:p>
            <a:r>
              <a:rPr lang="en-US" dirty="0"/>
              <a:t>Cryptographic Primitive #2: Signing</a:t>
            </a:r>
          </a:p>
        </p:txBody>
      </p:sp>
      <p:sp>
        <p:nvSpPr>
          <p:cNvPr id="3" name="Content Placeholder 2">
            <a:extLst>
              <a:ext uri="{FF2B5EF4-FFF2-40B4-BE49-F238E27FC236}">
                <a16:creationId xmlns:a16="http://schemas.microsoft.com/office/drawing/2014/main" id="{46D4B093-4602-89C5-0B4A-3D074134E79D}"/>
              </a:ext>
            </a:extLst>
          </p:cNvPr>
          <p:cNvSpPr>
            <a:spLocks noGrp="1"/>
          </p:cNvSpPr>
          <p:nvPr>
            <p:ph idx="1"/>
          </p:nvPr>
        </p:nvSpPr>
        <p:spPr>
          <a:xfrm>
            <a:off x="838199" y="1500159"/>
            <a:ext cx="10855037" cy="5025331"/>
          </a:xfrm>
        </p:spPr>
        <p:txBody>
          <a:bodyPr>
            <a:normAutofit/>
          </a:bodyPr>
          <a:lstStyle/>
          <a:p>
            <a:r>
              <a:rPr lang="en-US" dirty="0"/>
              <a:t>Your server can have a secret key (just a random one)</a:t>
            </a:r>
          </a:p>
          <a:p>
            <a:r>
              <a:rPr lang="en-US" dirty="0"/>
              <a:t>If you compute sha256(secret + message) = hash, then give the message AND the hash to someone else, they can hand you back the message and the hash later, and you can believe “you” (someone who knew the secret) agreed to compute that hash — no one else could!</a:t>
            </a:r>
          </a:p>
          <a:p>
            <a:r>
              <a:rPr lang="en-US" dirty="0"/>
              <a:t>The hash is an HMAC: a Hash Message Authentication Code</a:t>
            </a:r>
          </a:p>
          <a:p>
            <a:r>
              <a:rPr lang="en-US" dirty="0"/>
              <a:t>Sign message “this is user2”: that plus the HMAC is your cookie!</a:t>
            </a:r>
          </a:p>
        </p:txBody>
      </p:sp>
      <p:sp>
        <p:nvSpPr>
          <p:cNvPr id="4" name="Slide Number Placeholder 3">
            <a:extLst>
              <a:ext uri="{FF2B5EF4-FFF2-40B4-BE49-F238E27FC236}">
                <a16:creationId xmlns:a16="http://schemas.microsoft.com/office/drawing/2014/main" id="{539BF1B4-EC2A-9A3F-38E5-0141196F7FB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109B6594-2A59-1592-9E02-B982485C62CF}"/>
              </a:ext>
            </a:extLst>
          </p:cNvPr>
          <p:cNvPicPr>
            <a:picLocks noChangeAspect="1"/>
          </p:cNvPicPr>
          <p:nvPr/>
        </p:nvPicPr>
        <p:blipFill>
          <a:blip r:embed="rId3"/>
          <a:stretch>
            <a:fillRect/>
          </a:stretch>
        </p:blipFill>
        <p:spPr>
          <a:xfrm>
            <a:off x="758250" y="4858269"/>
            <a:ext cx="10515599" cy="2026815"/>
          </a:xfrm>
          <a:prstGeom prst="rect">
            <a:avLst/>
          </a:prstGeom>
        </p:spPr>
      </p:pic>
    </p:spTree>
    <p:extLst>
      <p:ext uri="{BB962C8B-B14F-4D97-AF65-F5344CB8AC3E}">
        <p14:creationId xmlns:p14="http://schemas.microsoft.com/office/powerpoint/2010/main" val="349230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856E3-1C8F-75C1-C464-987BFD3FD97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CF2F35-57C9-7DA0-6407-DB1797AE78FE}"/>
              </a:ext>
            </a:extLst>
          </p:cNvPr>
          <p:cNvSpPr>
            <a:spLocks noGrp="1"/>
          </p:cNvSpPr>
          <p:nvPr>
            <p:ph type="title"/>
          </p:nvPr>
        </p:nvSpPr>
        <p:spPr/>
        <p:txBody>
          <a:bodyPr/>
          <a:lstStyle/>
          <a:p>
            <a:r>
              <a:rPr lang="en-US" dirty="0"/>
              <a:t>Cryptographic Primitive #2: Signing</a:t>
            </a:r>
          </a:p>
        </p:txBody>
      </p:sp>
      <p:sp>
        <p:nvSpPr>
          <p:cNvPr id="3" name="Content Placeholder 2">
            <a:extLst>
              <a:ext uri="{FF2B5EF4-FFF2-40B4-BE49-F238E27FC236}">
                <a16:creationId xmlns:a16="http://schemas.microsoft.com/office/drawing/2014/main" id="{389A374E-7537-5F7B-91F6-23A02642BAEE}"/>
              </a:ext>
            </a:extLst>
          </p:cNvPr>
          <p:cNvSpPr>
            <a:spLocks noGrp="1"/>
          </p:cNvSpPr>
          <p:nvPr>
            <p:ph idx="1"/>
          </p:nvPr>
        </p:nvSpPr>
        <p:spPr>
          <a:xfrm>
            <a:off x="838199" y="1500159"/>
            <a:ext cx="10855037" cy="5025331"/>
          </a:xfrm>
        </p:spPr>
        <p:txBody>
          <a:bodyPr>
            <a:normAutofit/>
          </a:bodyPr>
          <a:lstStyle/>
          <a:p>
            <a:r>
              <a:rPr lang="en-US" dirty="0"/>
              <a:t>Public key encryption allows </a:t>
            </a:r>
            <a:r>
              <a:rPr lang="en-US" i="1" dirty="0"/>
              <a:t>asymmetric</a:t>
            </a:r>
            <a:r>
              <a:rPr lang="en-US" dirty="0"/>
              <a:t> signing</a:t>
            </a:r>
          </a:p>
          <a:p>
            <a:pPr lvl="1"/>
            <a:r>
              <a:rPr lang="en-US" dirty="0"/>
              <a:t>Paired </a:t>
            </a:r>
            <a:r>
              <a:rPr lang="en-US" b="1" dirty="0">
                <a:solidFill>
                  <a:schemeClr val="accent1">
                    <a:lumMod val="50000"/>
                  </a:schemeClr>
                </a:solidFill>
              </a:rPr>
              <a:t>public key</a:t>
            </a:r>
            <a:r>
              <a:rPr lang="en-US" dirty="0">
                <a:solidFill>
                  <a:schemeClr val="accent1">
                    <a:lumMod val="50000"/>
                  </a:schemeClr>
                </a:solidFill>
              </a:rPr>
              <a:t> </a:t>
            </a:r>
            <a:r>
              <a:rPr lang="en-US" dirty="0"/>
              <a:t>and </a:t>
            </a:r>
            <a:r>
              <a:rPr lang="en-US" b="1" dirty="0">
                <a:solidFill>
                  <a:schemeClr val="accent2">
                    <a:lumMod val="50000"/>
                  </a:schemeClr>
                </a:solidFill>
              </a:rPr>
              <a:t>private key</a:t>
            </a:r>
            <a:endParaRPr lang="en-US" dirty="0">
              <a:solidFill>
                <a:schemeClr val="accent2">
                  <a:lumMod val="50000"/>
                </a:schemeClr>
              </a:solidFill>
            </a:endParaRPr>
          </a:p>
          <a:p>
            <a:pPr lvl="1"/>
            <a:r>
              <a:rPr lang="en-US" dirty="0"/>
              <a:t>Anyone with the </a:t>
            </a:r>
            <a:r>
              <a:rPr lang="en-US" b="1" dirty="0">
                <a:solidFill>
                  <a:schemeClr val="accent1">
                    <a:lumMod val="50000"/>
                  </a:schemeClr>
                </a:solidFill>
              </a:rPr>
              <a:t>public key</a:t>
            </a:r>
            <a:r>
              <a:rPr lang="en-US" dirty="0"/>
              <a:t> can verify that a message was signed only by someone with the </a:t>
            </a:r>
            <a:r>
              <a:rPr lang="en-US" b="1" dirty="0">
                <a:solidFill>
                  <a:schemeClr val="accent2">
                    <a:lumMod val="50000"/>
                  </a:schemeClr>
                </a:solidFill>
              </a:rPr>
              <a:t>private key</a:t>
            </a:r>
          </a:p>
          <a:p>
            <a:r>
              <a:rPr lang="en-US" dirty="0"/>
              <a:t>One basis of the security of HTTPS</a:t>
            </a:r>
          </a:p>
          <a:p>
            <a:pPr lvl="1"/>
            <a:endParaRPr lang="en-US" b="1" dirty="0">
              <a:solidFill>
                <a:schemeClr val="accent2">
                  <a:lumMod val="50000"/>
                </a:schemeClr>
              </a:solidFill>
            </a:endParaRPr>
          </a:p>
          <a:p>
            <a:pPr lvl="1"/>
            <a:endParaRPr lang="en-US" b="1" dirty="0">
              <a:solidFill>
                <a:schemeClr val="accent2">
                  <a:lumMod val="50000"/>
                </a:schemeClr>
              </a:solidFill>
            </a:endParaRPr>
          </a:p>
          <a:p>
            <a:pPr lvl="1"/>
            <a:endParaRPr lang="en-US" b="1" dirty="0">
              <a:solidFill>
                <a:schemeClr val="accent2">
                  <a:lumMod val="50000"/>
                </a:schemeClr>
              </a:solidFill>
            </a:endParaRPr>
          </a:p>
        </p:txBody>
      </p:sp>
      <p:sp>
        <p:nvSpPr>
          <p:cNvPr id="4" name="Slide Number Placeholder 3">
            <a:extLst>
              <a:ext uri="{FF2B5EF4-FFF2-40B4-BE49-F238E27FC236}">
                <a16:creationId xmlns:a16="http://schemas.microsoft.com/office/drawing/2014/main" id="{EE6902E6-E9FD-04A7-2879-86474390CD2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Smiley Face 6">
            <a:extLst>
              <a:ext uri="{FF2B5EF4-FFF2-40B4-BE49-F238E27FC236}">
                <a16:creationId xmlns:a16="http://schemas.microsoft.com/office/drawing/2014/main" id="{3C30DAF7-260A-24AD-FE0A-6ED68F223044}"/>
              </a:ext>
            </a:extLst>
          </p:cNvPr>
          <p:cNvGrpSpPr/>
          <p:nvPr/>
        </p:nvGrpSpPr>
        <p:grpSpPr>
          <a:xfrm>
            <a:off x="3228606" y="4337958"/>
            <a:ext cx="914401" cy="914401"/>
            <a:chOff x="0" y="0"/>
            <a:chExt cx="1828800" cy="1828800"/>
          </a:xfrm>
        </p:grpSpPr>
        <p:sp>
          <p:nvSpPr>
            <p:cNvPr id="7" name="Circle">
              <a:extLst>
                <a:ext uri="{FF2B5EF4-FFF2-40B4-BE49-F238E27FC236}">
                  <a16:creationId xmlns:a16="http://schemas.microsoft.com/office/drawing/2014/main" id="{D06AC128-EE7E-932F-4D45-263BEB4877F9}"/>
                </a:ext>
              </a:extLst>
            </p:cNvPr>
            <p:cNvSpPr/>
            <p:nvPr/>
          </p:nvSpPr>
          <p:spPr>
            <a:xfrm>
              <a:off x="0" y="0"/>
              <a:ext cx="1828800" cy="1828800"/>
            </a:xfrm>
            <a:prstGeom prst="ellipse">
              <a:avLst/>
            </a:pr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hape">
              <a:extLst>
                <a:ext uri="{FF2B5EF4-FFF2-40B4-BE49-F238E27FC236}">
                  <a16:creationId xmlns:a16="http://schemas.microsoft.com/office/drawing/2014/main" id="{674D4F3F-B999-EE72-7CCF-87026D8296FE}"/>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7AD84B46-8DDE-5248-A1A8-F3AD9C548BBD}"/>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Database">
            <a:extLst>
              <a:ext uri="{FF2B5EF4-FFF2-40B4-BE49-F238E27FC236}">
                <a16:creationId xmlns:a16="http://schemas.microsoft.com/office/drawing/2014/main" id="{F4F8350E-98E7-57AB-D323-8AB37D36C515}"/>
              </a:ext>
            </a:extLst>
          </p:cNvPr>
          <p:cNvSpPr txBox="1"/>
          <p:nvPr/>
        </p:nvSpPr>
        <p:spPr>
          <a:xfrm>
            <a:off x="2711971" y="5478996"/>
            <a:ext cx="1875962" cy="4616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Human User</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4348C821-731C-6E76-4EB1-98375565F6F6}"/>
              </a:ext>
            </a:extLst>
          </p:cNvPr>
          <p:cNvSpPr/>
          <p:nvPr/>
        </p:nvSpPr>
        <p:spPr>
          <a:xfrm>
            <a:off x="7514062" y="3149948"/>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Website</a:t>
            </a:r>
          </a:p>
        </p:txBody>
      </p:sp>
      <p:pic>
        <p:nvPicPr>
          <p:cNvPr id="12" name="Picture 2">
            <a:extLst>
              <a:ext uri="{FF2B5EF4-FFF2-40B4-BE49-F238E27FC236}">
                <a16:creationId xmlns:a16="http://schemas.microsoft.com/office/drawing/2014/main" id="{9CB8110F-BEBE-975E-ACE3-9A0A545451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37645" y="3149948"/>
            <a:ext cx="1205319" cy="1552451"/>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a:extLst>
              <a:ext uri="{FF2B5EF4-FFF2-40B4-BE49-F238E27FC236}">
                <a16:creationId xmlns:a16="http://schemas.microsoft.com/office/drawing/2014/main" id="{E9BC9ED7-D2E2-E679-4076-D64FFC9FBDAF}"/>
              </a:ext>
            </a:extLst>
          </p:cNvPr>
          <p:cNvCxnSpPr>
            <a:cxnSpLocks/>
            <a:endCxn id="11" idx="1"/>
          </p:cNvCxnSpPr>
          <p:nvPr/>
        </p:nvCxnSpPr>
        <p:spPr>
          <a:xfrm flipV="1">
            <a:off x="4301030" y="3926173"/>
            <a:ext cx="3213032" cy="86898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515B35E1-AD57-3873-CED9-60A94F876ACB}"/>
              </a:ext>
            </a:extLst>
          </p:cNvPr>
          <p:cNvSpPr txBox="1"/>
          <p:nvPr/>
        </p:nvSpPr>
        <p:spPr>
          <a:xfrm>
            <a:off x="2841836" y="5863743"/>
            <a:ext cx="20761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Amazon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35D04F0-4D42-58AC-DAE2-5EED32537FD0}"/>
              </a:ext>
            </a:extLst>
          </p:cNvPr>
          <p:cNvSpPr txBox="1"/>
          <p:nvPr/>
        </p:nvSpPr>
        <p:spPr>
          <a:xfrm>
            <a:off x="8088929" y="4702397"/>
            <a:ext cx="61009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Amazon private key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A9712608-0A32-192B-78AB-AB98354A14B8}"/>
              </a:ext>
            </a:extLst>
          </p:cNvPr>
          <p:cNvSpPr txBox="1"/>
          <p:nvPr/>
        </p:nvSpPr>
        <p:spPr>
          <a:xfrm>
            <a:off x="4605344" y="4148827"/>
            <a:ext cx="2998725"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“I’m totally Jeff Bezos”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Signed, the person with private key that matches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Amazon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3F3166FA-03EC-42BC-B07E-901D47D28041}"/>
              </a:ext>
            </a:extLst>
          </p:cNvPr>
          <p:cNvSpPr txBox="1"/>
          <p:nvPr/>
        </p:nvSpPr>
        <p:spPr>
          <a:xfrm>
            <a:off x="8383218" y="4984861"/>
            <a:ext cx="20761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Amazon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0649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D3639-FC46-310D-4C11-A4CD2A365E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72B5FF-999D-E301-59EE-8B62A826F76B}"/>
              </a:ext>
            </a:extLst>
          </p:cNvPr>
          <p:cNvSpPr>
            <a:spLocks noGrp="1"/>
          </p:cNvSpPr>
          <p:nvPr>
            <p:ph type="title"/>
          </p:nvPr>
        </p:nvSpPr>
        <p:spPr>
          <a:xfrm>
            <a:off x="838200" y="18255"/>
            <a:ext cx="10515600" cy="1325563"/>
          </a:xfrm>
        </p:spPr>
        <p:txBody>
          <a:bodyPr/>
          <a:lstStyle/>
          <a:p>
            <a:r>
              <a:rPr lang="en-US" dirty="0"/>
              <a:t>Security Principle #4: </a:t>
            </a:r>
            <a:br>
              <a:rPr lang="en-US" dirty="0"/>
            </a:br>
            <a:r>
              <a:rPr lang="en-US" dirty="0"/>
              <a:t>Chains and webs of trust</a:t>
            </a:r>
          </a:p>
        </p:txBody>
      </p:sp>
      <p:sp>
        <p:nvSpPr>
          <p:cNvPr id="11" name="Content Placeholder 10">
            <a:extLst>
              <a:ext uri="{FF2B5EF4-FFF2-40B4-BE49-F238E27FC236}">
                <a16:creationId xmlns:a16="http://schemas.microsoft.com/office/drawing/2014/main" id="{1AA89028-874C-8ACA-C1E7-7C574366E726}"/>
              </a:ext>
            </a:extLst>
          </p:cNvPr>
          <p:cNvSpPr>
            <a:spLocks noGrp="1"/>
          </p:cNvSpPr>
          <p:nvPr>
            <p:ph idx="1"/>
          </p:nvPr>
        </p:nvSpPr>
        <p:spPr>
          <a:xfrm>
            <a:off x="838200" y="1500188"/>
            <a:ext cx="10061448" cy="3018507"/>
          </a:xfrm>
        </p:spPr>
        <p:txBody>
          <a:bodyPr>
            <a:normAutofit/>
          </a:bodyPr>
          <a:lstStyle/>
          <a:p>
            <a:pPr marL="0" indent="0">
              <a:buNone/>
            </a:pPr>
            <a:r>
              <a:rPr lang="en-US" dirty="0"/>
              <a:t>Your browser or computer shipped with some public keys:</a:t>
            </a:r>
          </a:p>
          <a:p>
            <a:pPr marL="0" indent="0">
              <a:buNone/>
            </a:pPr>
            <a:endParaRPr lang="en-US" dirty="0"/>
          </a:p>
          <a:p>
            <a:r>
              <a:rPr lang="en-US" b="1" dirty="0">
                <a:solidFill>
                  <a:schemeClr val="accent1">
                    <a:lumMod val="50000"/>
                  </a:schemeClr>
                </a:solidFill>
              </a:rPr>
              <a:t>Google Trust Services LLC (GTS Root R4) public key</a:t>
            </a:r>
          </a:p>
          <a:p>
            <a:r>
              <a:rPr lang="en-US" b="1" dirty="0">
                <a:solidFill>
                  <a:schemeClr val="accent1">
                    <a:lumMod val="50000"/>
                  </a:schemeClr>
                </a:solidFill>
              </a:rPr>
              <a:t>Internet Security Research Group (ISRG Root X1) public key</a:t>
            </a:r>
          </a:p>
          <a:p>
            <a:r>
              <a:rPr lang="en-US" b="1" dirty="0">
                <a:solidFill>
                  <a:schemeClr val="accent1">
                    <a:lumMod val="50000"/>
                  </a:schemeClr>
                </a:solidFill>
              </a:rPr>
              <a:t>DigiCert High Assurance EV Root CA public key</a:t>
            </a:r>
            <a:br>
              <a:rPr lang="en-US" b="1" dirty="0">
                <a:solidFill>
                  <a:schemeClr val="accent1">
                    <a:lumMod val="50000"/>
                  </a:schemeClr>
                </a:solidFill>
              </a:rPr>
            </a:br>
            <a:endParaRPr lang="en-US" b="1" dirty="0">
              <a:solidFill>
                <a:schemeClr val="accent1">
                  <a:lumMod val="50000"/>
                </a:schemeClr>
              </a:solidFill>
            </a:endParaRPr>
          </a:p>
        </p:txBody>
      </p:sp>
      <p:sp>
        <p:nvSpPr>
          <p:cNvPr id="4" name="Slide Number Placeholder 3">
            <a:extLst>
              <a:ext uri="{FF2B5EF4-FFF2-40B4-BE49-F238E27FC236}">
                <a16:creationId xmlns:a16="http://schemas.microsoft.com/office/drawing/2014/main" id="{DB51ECB6-72DE-F4B4-B58E-87ECCC1C3B00}"/>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8037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ABB7-8EDB-9337-F496-FC961BB05D53}"/>
              </a:ext>
            </a:extLst>
          </p:cNvPr>
          <p:cNvSpPr>
            <a:spLocks noGrp="1"/>
          </p:cNvSpPr>
          <p:nvPr>
            <p:ph type="title"/>
          </p:nvPr>
        </p:nvSpPr>
        <p:spPr/>
        <p:txBody>
          <a:bodyPr/>
          <a:lstStyle/>
          <a:p>
            <a:r>
              <a:rPr lang="en-US" dirty="0"/>
              <a:t>Warmup:</a:t>
            </a:r>
            <a:br>
              <a:rPr lang="en-US" dirty="0"/>
            </a:br>
            <a:r>
              <a:rPr lang="en-US" dirty="0"/>
              <a:t>what should we do about passwords?</a:t>
            </a:r>
          </a:p>
        </p:txBody>
      </p:sp>
      <p:sp>
        <p:nvSpPr>
          <p:cNvPr id="3" name="Content Placeholder 2">
            <a:extLst>
              <a:ext uri="{FF2B5EF4-FFF2-40B4-BE49-F238E27FC236}">
                <a16:creationId xmlns:a16="http://schemas.microsoft.com/office/drawing/2014/main" id="{095642F8-676D-AE79-77C8-11BCEB9A42AF}"/>
              </a:ext>
            </a:extLst>
          </p:cNvPr>
          <p:cNvSpPr>
            <a:spLocks noGrp="1"/>
          </p:cNvSpPr>
          <p:nvPr>
            <p:ph idx="1"/>
          </p:nvPr>
        </p:nvSpPr>
        <p:spPr/>
        <p:txBody>
          <a:bodyPr/>
          <a:lstStyle/>
          <a:p>
            <a:r>
              <a:rPr lang="en-US" dirty="0"/>
              <a:t>Common responses: make sure passwords that we store stay on the server </a:t>
            </a:r>
          </a:p>
          <a:p>
            <a:r>
              <a:rPr lang="en-US" dirty="0"/>
              <a:t>But we also maybe </a:t>
            </a:r>
            <a:r>
              <a:rPr lang="en-US" b="1" dirty="0"/>
              <a:t>shouldn’t have the passwords</a:t>
            </a:r>
            <a:endParaRPr lang="en-US" dirty="0"/>
          </a:p>
          <a:p>
            <a:pPr lvl="1"/>
            <a:r>
              <a:rPr lang="en-US" dirty="0"/>
              <a:t>That may mean we </a:t>
            </a:r>
            <a:r>
              <a:rPr lang="en-US" i="1" dirty="0"/>
              <a:t>give someone else the passwords</a:t>
            </a:r>
            <a:r>
              <a:rPr lang="en-US" dirty="0"/>
              <a:t> and never keep them on our server. </a:t>
            </a:r>
          </a:p>
          <a:p>
            <a:pPr lvl="1"/>
            <a:r>
              <a:rPr lang="en-US" dirty="0"/>
              <a:t>That may also mean we </a:t>
            </a:r>
            <a:r>
              <a:rPr lang="en-US" i="1" dirty="0"/>
              <a:t>store something that’s not the password.</a:t>
            </a:r>
            <a:endParaRPr lang="en-US" dirty="0"/>
          </a:p>
          <a:p>
            <a:pPr lvl="1"/>
            <a:endParaRPr lang="en-US" dirty="0"/>
          </a:p>
        </p:txBody>
      </p:sp>
      <p:sp>
        <p:nvSpPr>
          <p:cNvPr id="4" name="Slide Number Placeholder 3">
            <a:extLst>
              <a:ext uri="{FF2B5EF4-FFF2-40B4-BE49-F238E27FC236}">
                <a16:creationId xmlns:a16="http://schemas.microsoft.com/office/drawing/2014/main" id="{F8DFAEC1-5087-3704-06EE-AF87DF8808F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462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1E7D0-B01E-9A10-A75F-4238045D22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9B73D-08A3-92E9-2672-B436E9987D41}"/>
              </a:ext>
            </a:extLst>
          </p:cNvPr>
          <p:cNvSpPr>
            <a:spLocks noGrp="1"/>
          </p:cNvSpPr>
          <p:nvPr>
            <p:ph type="title"/>
          </p:nvPr>
        </p:nvSpPr>
        <p:spPr>
          <a:xfrm>
            <a:off x="838200" y="18255"/>
            <a:ext cx="10515600" cy="1325563"/>
          </a:xfrm>
        </p:spPr>
        <p:txBody>
          <a:bodyPr>
            <a:normAutofit/>
          </a:bodyPr>
          <a:lstStyle/>
          <a:p>
            <a:r>
              <a:rPr lang="en-US" dirty="0"/>
              <a:t>Security Principle #4: </a:t>
            </a:r>
            <a:br>
              <a:rPr lang="en-US" dirty="0"/>
            </a:br>
            <a:r>
              <a:rPr lang="en-US" dirty="0"/>
              <a:t>Chains and webs of trust</a:t>
            </a:r>
          </a:p>
        </p:txBody>
      </p:sp>
      <p:sp>
        <p:nvSpPr>
          <p:cNvPr id="11" name="Content Placeholder 10">
            <a:extLst>
              <a:ext uri="{FF2B5EF4-FFF2-40B4-BE49-F238E27FC236}">
                <a16:creationId xmlns:a16="http://schemas.microsoft.com/office/drawing/2014/main" id="{D70CD646-3229-8631-6B54-851D588AEE32}"/>
              </a:ext>
            </a:extLst>
          </p:cNvPr>
          <p:cNvSpPr>
            <a:spLocks noGrp="1"/>
          </p:cNvSpPr>
          <p:nvPr>
            <p:ph idx="1"/>
          </p:nvPr>
        </p:nvSpPr>
        <p:spPr>
          <a:xfrm>
            <a:off x="838200" y="1500187"/>
            <a:ext cx="10061448" cy="5357813"/>
          </a:xfrm>
        </p:spPr>
        <p:txBody>
          <a:bodyPr>
            <a:normAutofit/>
          </a:bodyPr>
          <a:lstStyle/>
          <a:p>
            <a:pPr marL="0" indent="0">
              <a:buNone/>
            </a:pPr>
            <a:r>
              <a:rPr lang="en-US" b="1" dirty="0">
                <a:solidFill>
                  <a:schemeClr val="accent2">
                    <a:lumMod val="50000"/>
                  </a:schemeClr>
                </a:solidFill>
              </a:rPr>
              <a:t>DigiCert High Assurance EV Root CA private key </a:t>
            </a:r>
            <a:r>
              <a:rPr lang="en-US" dirty="0"/>
              <a:t>holder</a:t>
            </a:r>
          </a:p>
          <a:p>
            <a:r>
              <a:rPr lang="en-US" dirty="0"/>
              <a:t>Signs the message “</a:t>
            </a:r>
            <a:r>
              <a:rPr lang="en-US" i="1" dirty="0"/>
              <a:t>Whoever has the private key matching </a:t>
            </a:r>
            <a:r>
              <a:rPr lang="en-US" b="1" i="1" dirty="0">
                <a:solidFill>
                  <a:schemeClr val="accent1">
                    <a:lumMod val="50000"/>
                  </a:schemeClr>
                </a:solidFill>
              </a:rPr>
              <a:t>DigiCert SHA2 Extended Validation Server CA public key </a:t>
            </a:r>
            <a:r>
              <a:rPr lang="en-US" i="1" dirty="0"/>
              <a:t>seems legit and is a certificate authority</a:t>
            </a:r>
            <a:r>
              <a:rPr lang="en-US" dirty="0"/>
              <a:t>”</a:t>
            </a:r>
          </a:p>
          <a:p>
            <a:pPr marL="0" indent="0">
              <a:buNone/>
            </a:pPr>
            <a:r>
              <a:rPr lang="en-US" b="1" dirty="0">
                <a:solidFill>
                  <a:schemeClr val="accent2">
                    <a:lumMod val="50000"/>
                  </a:schemeClr>
                </a:solidFill>
              </a:rPr>
              <a:t>DigiCert SHA2 Extended Validation Server CA private key </a:t>
            </a:r>
            <a:r>
              <a:rPr lang="en-US" dirty="0"/>
              <a:t>holder</a:t>
            </a:r>
            <a:endParaRPr lang="en-US" b="1" dirty="0">
              <a:solidFill>
                <a:schemeClr val="accent1">
                  <a:lumMod val="50000"/>
                </a:schemeClr>
              </a:solidFill>
            </a:endParaRPr>
          </a:p>
          <a:p>
            <a:r>
              <a:rPr lang="en-US" dirty="0"/>
              <a:t>Signs the message </a:t>
            </a:r>
            <a:r>
              <a:rPr lang="en-US" i="1" dirty="0"/>
              <a:t>“Whoever has the private key matching </a:t>
            </a:r>
            <a:r>
              <a:rPr lang="en-US" b="1" i="1" dirty="0" err="1">
                <a:solidFill>
                  <a:schemeClr val="accent1">
                    <a:lumMod val="50000"/>
                  </a:schemeClr>
                </a:solidFill>
              </a:rPr>
              <a:t>paypal.com</a:t>
            </a:r>
            <a:r>
              <a:rPr lang="en-US" b="1" i="1" dirty="0">
                <a:solidFill>
                  <a:schemeClr val="accent1">
                    <a:lumMod val="50000"/>
                  </a:schemeClr>
                </a:solidFill>
              </a:rPr>
              <a:t> public key </a:t>
            </a:r>
            <a:r>
              <a:rPr lang="en-US" i="1" dirty="0"/>
              <a:t>is </a:t>
            </a:r>
            <a:r>
              <a:rPr lang="en-US" b="1" i="1" dirty="0"/>
              <a:t>definitely associated with the legal entity </a:t>
            </a:r>
            <a:r>
              <a:rPr lang="en-US" b="1" i="1" dirty="0" err="1"/>
              <a:t>PayPal.com</a:t>
            </a:r>
            <a:r>
              <a:rPr lang="en-US" i="1" dirty="0"/>
              <a:t>, but is not a certificate authority”</a:t>
            </a:r>
            <a:endParaRPr lang="en-US" b="1" i="1" dirty="0"/>
          </a:p>
          <a:p>
            <a:pPr marL="0" indent="0">
              <a:buNone/>
            </a:pPr>
            <a:r>
              <a:rPr lang="en-US" b="1" dirty="0" err="1">
                <a:solidFill>
                  <a:schemeClr val="accent2">
                    <a:lumMod val="50000"/>
                  </a:schemeClr>
                </a:solidFill>
              </a:rPr>
              <a:t>www.paypal.com</a:t>
            </a:r>
            <a:r>
              <a:rPr lang="en-US" b="1" dirty="0">
                <a:solidFill>
                  <a:schemeClr val="accent2">
                    <a:lumMod val="50000"/>
                  </a:schemeClr>
                </a:solidFill>
              </a:rPr>
              <a:t> private key </a:t>
            </a:r>
            <a:r>
              <a:rPr lang="en-US" dirty="0"/>
              <a:t>holder</a:t>
            </a:r>
            <a:endParaRPr lang="en-US" b="1" dirty="0">
              <a:solidFill>
                <a:schemeClr val="accent1">
                  <a:lumMod val="50000"/>
                </a:schemeClr>
              </a:solidFill>
            </a:endParaRPr>
          </a:p>
          <a:p>
            <a:r>
              <a:rPr lang="en-US" dirty="0"/>
              <a:t>Signs the message </a:t>
            </a:r>
            <a:r>
              <a:rPr lang="en-US" i="1" dirty="0"/>
              <a:t>“Hi, if you think you’re connecting to https://</a:t>
            </a:r>
            <a:r>
              <a:rPr lang="en-US" i="1" dirty="0" err="1"/>
              <a:t>www.paypal.com</a:t>
            </a:r>
            <a:r>
              <a:rPr lang="en-US" i="1" dirty="0"/>
              <a:t>/, would you like to give me your password?”</a:t>
            </a:r>
            <a:endParaRPr lang="en-US" dirty="0"/>
          </a:p>
        </p:txBody>
      </p:sp>
      <p:sp>
        <p:nvSpPr>
          <p:cNvPr id="4" name="Slide Number Placeholder 3">
            <a:extLst>
              <a:ext uri="{FF2B5EF4-FFF2-40B4-BE49-F238E27FC236}">
                <a16:creationId xmlns:a16="http://schemas.microsoft.com/office/drawing/2014/main" id="{9EB299ED-B5F4-6520-0436-46019B5DA28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5085AE9-71A5-BC2A-79DE-C8191A300716}"/>
              </a:ext>
            </a:extLst>
          </p:cNvPr>
          <p:cNvPicPr>
            <a:picLocks noChangeAspect="1"/>
          </p:cNvPicPr>
          <p:nvPr/>
        </p:nvPicPr>
        <p:blipFill>
          <a:blip r:embed="rId2"/>
          <a:stretch>
            <a:fillRect/>
          </a:stretch>
        </p:blipFill>
        <p:spPr>
          <a:xfrm>
            <a:off x="7035800" y="17463"/>
            <a:ext cx="5156200" cy="2806700"/>
          </a:xfrm>
          <a:prstGeom prst="rect">
            <a:avLst/>
          </a:prstGeom>
        </p:spPr>
      </p:pic>
    </p:spTree>
    <p:extLst>
      <p:ext uri="{BB962C8B-B14F-4D97-AF65-F5344CB8AC3E}">
        <p14:creationId xmlns:p14="http://schemas.microsoft.com/office/powerpoint/2010/main" val="367123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B2904EAA-E0E4-061E-E645-D2A4C9D505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EAE1E0-BF25-BFD4-5173-A24CB8F1EBB1}"/>
              </a:ext>
            </a:extLst>
          </p:cNvPr>
          <p:cNvSpPr>
            <a:spLocks noGrp="1"/>
          </p:cNvSpPr>
          <p:nvPr>
            <p:ph type="title"/>
          </p:nvPr>
        </p:nvSpPr>
        <p:spPr>
          <a:xfrm>
            <a:off x="838200" y="18255"/>
            <a:ext cx="10515600" cy="1325563"/>
          </a:xfrm>
        </p:spPr>
        <p:txBody>
          <a:bodyPr/>
          <a:lstStyle/>
          <a:p>
            <a:r>
              <a:rPr lang="en-US" dirty="0"/>
              <a:t>Security Principle #4: </a:t>
            </a:r>
            <a:br>
              <a:rPr lang="en-US" dirty="0"/>
            </a:br>
            <a:r>
              <a:rPr lang="en-US" dirty="0"/>
              <a:t>Chains and webs of trust</a:t>
            </a:r>
          </a:p>
        </p:txBody>
      </p:sp>
      <p:sp>
        <p:nvSpPr>
          <p:cNvPr id="11" name="Content Placeholder 10">
            <a:extLst>
              <a:ext uri="{FF2B5EF4-FFF2-40B4-BE49-F238E27FC236}">
                <a16:creationId xmlns:a16="http://schemas.microsoft.com/office/drawing/2014/main" id="{57DB5914-634C-7FDE-873B-DEB7518E65A0}"/>
              </a:ext>
            </a:extLst>
          </p:cNvPr>
          <p:cNvSpPr>
            <a:spLocks noGrp="1"/>
          </p:cNvSpPr>
          <p:nvPr>
            <p:ph idx="1"/>
          </p:nvPr>
        </p:nvSpPr>
        <p:spPr>
          <a:xfrm>
            <a:off x="838200" y="1500187"/>
            <a:ext cx="10061448" cy="5221287"/>
          </a:xfrm>
        </p:spPr>
        <p:txBody>
          <a:bodyPr>
            <a:normAutofit/>
          </a:bodyPr>
          <a:lstStyle/>
          <a:p>
            <a:pPr marL="0" indent="0">
              <a:buNone/>
            </a:pPr>
            <a:r>
              <a:rPr lang="en-US" b="1" dirty="0">
                <a:solidFill>
                  <a:schemeClr val="accent2">
                    <a:lumMod val="50000"/>
                  </a:schemeClr>
                </a:solidFill>
              </a:rPr>
              <a:t>Google Trust Services LLC (GTS Root R4) private key </a:t>
            </a:r>
            <a:r>
              <a:rPr lang="en-US" dirty="0"/>
              <a:t>holder</a:t>
            </a:r>
            <a:r>
              <a:rPr lang="en-US" b="1" dirty="0">
                <a:solidFill>
                  <a:schemeClr val="accent2">
                    <a:lumMod val="50000"/>
                  </a:schemeClr>
                </a:solidFill>
              </a:rPr>
              <a:t> </a:t>
            </a:r>
            <a:endParaRPr lang="en-US" dirty="0">
              <a:solidFill>
                <a:schemeClr val="accent2">
                  <a:lumMod val="50000"/>
                </a:schemeClr>
              </a:solidFill>
            </a:endParaRPr>
          </a:p>
          <a:p>
            <a:r>
              <a:rPr lang="en-US" dirty="0"/>
              <a:t>Signs the message “</a:t>
            </a:r>
            <a:r>
              <a:rPr lang="en-US" i="1" dirty="0"/>
              <a:t>Whoever has the private key corresponding to </a:t>
            </a:r>
            <a:r>
              <a:rPr lang="en-US" b="1" i="1" dirty="0">
                <a:solidFill>
                  <a:schemeClr val="accent1">
                    <a:lumMod val="50000"/>
                  </a:schemeClr>
                </a:solidFill>
              </a:rPr>
              <a:t>Google Trust Services (WE) public key </a:t>
            </a:r>
            <a:r>
              <a:rPr lang="en-US" i="1" dirty="0"/>
              <a:t>seems legit and is a certificate authority</a:t>
            </a:r>
            <a:r>
              <a:rPr lang="en-US" dirty="0"/>
              <a:t>”</a:t>
            </a:r>
          </a:p>
          <a:p>
            <a:pPr marL="0" indent="0">
              <a:buNone/>
            </a:pPr>
            <a:r>
              <a:rPr lang="en-US" b="1" dirty="0">
                <a:solidFill>
                  <a:schemeClr val="accent2">
                    <a:lumMod val="50000"/>
                  </a:schemeClr>
                </a:solidFill>
              </a:rPr>
              <a:t>Google Trust Services (WE) private key </a:t>
            </a:r>
            <a:r>
              <a:rPr lang="en-US" dirty="0"/>
              <a:t>holder</a:t>
            </a:r>
            <a:endParaRPr lang="en-US" dirty="0">
              <a:solidFill>
                <a:schemeClr val="accent2">
                  <a:lumMod val="50000"/>
                </a:schemeClr>
              </a:solidFill>
            </a:endParaRPr>
          </a:p>
          <a:p>
            <a:r>
              <a:rPr lang="en-US" dirty="0"/>
              <a:t>Signs the message </a:t>
            </a:r>
            <a:r>
              <a:rPr lang="en-US" i="1" dirty="0"/>
              <a:t>“Whoever has the </a:t>
            </a:r>
            <a:r>
              <a:rPr lang="en-US" b="1" i="1" dirty="0" err="1">
                <a:solidFill>
                  <a:schemeClr val="accent1">
                    <a:lumMod val="50000"/>
                  </a:schemeClr>
                </a:solidFill>
              </a:rPr>
              <a:t>strategy.town</a:t>
            </a:r>
            <a:r>
              <a:rPr lang="en-US" b="1" i="1" dirty="0">
                <a:solidFill>
                  <a:schemeClr val="accent1">
                    <a:lumMod val="50000"/>
                  </a:schemeClr>
                </a:solidFill>
              </a:rPr>
              <a:t> private key </a:t>
            </a:r>
            <a:r>
              <a:rPr lang="en-US" i="1" dirty="0"/>
              <a:t>seems legit associated with that domain, but not as a certificate authority”</a:t>
            </a:r>
            <a:endParaRPr lang="en-US" b="1" i="1" dirty="0"/>
          </a:p>
          <a:p>
            <a:pPr marL="0" indent="0">
              <a:buNone/>
            </a:pPr>
            <a:r>
              <a:rPr lang="en-US" b="1" dirty="0" err="1">
                <a:solidFill>
                  <a:schemeClr val="accent2">
                    <a:lumMod val="50000"/>
                  </a:schemeClr>
                </a:solidFill>
              </a:rPr>
              <a:t>strategy.town</a:t>
            </a:r>
            <a:r>
              <a:rPr lang="en-US" b="1" dirty="0">
                <a:solidFill>
                  <a:schemeClr val="accent2">
                    <a:lumMod val="50000"/>
                  </a:schemeClr>
                </a:solidFill>
              </a:rPr>
              <a:t> private key </a:t>
            </a:r>
            <a:r>
              <a:rPr lang="en-US" dirty="0"/>
              <a:t>holder</a:t>
            </a:r>
            <a:endParaRPr lang="en-US" b="1" dirty="0">
              <a:solidFill>
                <a:schemeClr val="accent2">
                  <a:lumMod val="50000"/>
                </a:schemeClr>
              </a:solidFill>
            </a:endParaRPr>
          </a:p>
          <a:p>
            <a:r>
              <a:rPr lang="en-US" dirty="0"/>
              <a:t>Signs the message </a:t>
            </a:r>
            <a:r>
              <a:rPr lang="en-US" i="1" dirty="0"/>
              <a:t>“Hi, if you think you’re connecting to https://</a:t>
            </a:r>
            <a:r>
              <a:rPr lang="en-US" i="1" dirty="0" err="1"/>
              <a:t>strategy.town</a:t>
            </a:r>
            <a:r>
              <a:rPr lang="en-US" i="1" dirty="0"/>
              <a:t>/, would you like to give me your password?”</a:t>
            </a:r>
            <a:endParaRPr lang="en-US" dirty="0"/>
          </a:p>
        </p:txBody>
      </p:sp>
      <p:sp>
        <p:nvSpPr>
          <p:cNvPr id="4" name="Slide Number Placeholder 3">
            <a:extLst>
              <a:ext uri="{FF2B5EF4-FFF2-40B4-BE49-F238E27FC236}">
                <a16:creationId xmlns:a16="http://schemas.microsoft.com/office/drawing/2014/main" id="{42ED846E-FE08-9DE7-0F88-F2DB527C74F9}"/>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A1D005C2-FA53-F414-1C43-0DBBE0D1FAA8}"/>
              </a:ext>
            </a:extLst>
          </p:cNvPr>
          <p:cNvPicPr>
            <a:picLocks noChangeAspect="1"/>
          </p:cNvPicPr>
          <p:nvPr/>
        </p:nvPicPr>
        <p:blipFill>
          <a:blip r:embed="rId2"/>
          <a:stretch>
            <a:fillRect/>
          </a:stretch>
        </p:blipFill>
        <p:spPr>
          <a:xfrm>
            <a:off x="7035800" y="80169"/>
            <a:ext cx="5156200" cy="2565400"/>
          </a:xfrm>
          <a:prstGeom prst="rect">
            <a:avLst/>
          </a:prstGeom>
        </p:spPr>
      </p:pic>
    </p:spTree>
    <p:extLst>
      <p:ext uri="{BB962C8B-B14F-4D97-AF65-F5344CB8AC3E}">
        <p14:creationId xmlns:p14="http://schemas.microsoft.com/office/powerpoint/2010/main" val="3318108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7A57E-F6DF-2E82-DDF7-81161A0C132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11070F-43CA-B921-A717-FBA5EFCC7BAC}"/>
              </a:ext>
            </a:extLst>
          </p:cNvPr>
          <p:cNvSpPr>
            <a:spLocks noGrp="1"/>
          </p:cNvSpPr>
          <p:nvPr>
            <p:ph type="title"/>
          </p:nvPr>
        </p:nvSpPr>
        <p:spPr>
          <a:xfrm>
            <a:off x="838200" y="18255"/>
            <a:ext cx="10515600" cy="1325563"/>
          </a:xfrm>
        </p:spPr>
        <p:txBody>
          <a:bodyPr/>
          <a:lstStyle/>
          <a:p>
            <a:r>
              <a:rPr lang="en-US" dirty="0"/>
              <a:t>Security Principle #4: </a:t>
            </a:r>
            <a:br>
              <a:rPr lang="en-US" dirty="0"/>
            </a:br>
            <a:r>
              <a:rPr lang="en-US" dirty="0"/>
              <a:t>Chains and webs of trust</a:t>
            </a:r>
          </a:p>
        </p:txBody>
      </p:sp>
      <p:sp>
        <p:nvSpPr>
          <p:cNvPr id="11" name="Content Placeholder 10">
            <a:extLst>
              <a:ext uri="{FF2B5EF4-FFF2-40B4-BE49-F238E27FC236}">
                <a16:creationId xmlns:a16="http://schemas.microsoft.com/office/drawing/2014/main" id="{3D9D5B51-14A8-0A53-FF16-AEACDE0BDD40}"/>
              </a:ext>
            </a:extLst>
          </p:cNvPr>
          <p:cNvSpPr>
            <a:spLocks noGrp="1"/>
          </p:cNvSpPr>
          <p:nvPr>
            <p:ph idx="1"/>
          </p:nvPr>
        </p:nvSpPr>
        <p:spPr>
          <a:xfrm>
            <a:off x="838200" y="1500187"/>
            <a:ext cx="10061448" cy="5357813"/>
          </a:xfrm>
        </p:spPr>
        <p:txBody>
          <a:bodyPr>
            <a:normAutofit/>
          </a:bodyPr>
          <a:lstStyle/>
          <a:p>
            <a:pPr marL="0" indent="0">
              <a:buNone/>
            </a:pPr>
            <a:r>
              <a:rPr lang="en-US" b="1" dirty="0">
                <a:solidFill>
                  <a:schemeClr val="accent2">
                    <a:lumMod val="50000"/>
                  </a:schemeClr>
                </a:solidFill>
              </a:rPr>
              <a:t>Internet Security Research Group (ISRG Root X1) private key </a:t>
            </a:r>
            <a:r>
              <a:rPr lang="en-US" dirty="0"/>
              <a:t>holder</a:t>
            </a:r>
            <a:r>
              <a:rPr lang="en-US" b="1" dirty="0">
                <a:solidFill>
                  <a:schemeClr val="accent2">
                    <a:lumMod val="50000"/>
                  </a:schemeClr>
                </a:solidFill>
              </a:rPr>
              <a:t> </a:t>
            </a:r>
          </a:p>
          <a:p>
            <a:r>
              <a:rPr lang="en-US" dirty="0"/>
              <a:t>Signs the message “</a:t>
            </a:r>
            <a:r>
              <a:rPr lang="en-US" i="1" dirty="0"/>
              <a:t>Whoever has the private key matching </a:t>
            </a:r>
            <a:r>
              <a:rPr lang="en-US" b="1" i="1" dirty="0">
                <a:solidFill>
                  <a:schemeClr val="accent1">
                    <a:lumMod val="50000"/>
                  </a:schemeClr>
                </a:solidFill>
              </a:rPr>
              <a:t>Let's Encrypt (R10) private key </a:t>
            </a:r>
            <a:r>
              <a:rPr lang="en-US" i="1" dirty="0"/>
              <a:t>seems legit and is a certificate authority</a:t>
            </a:r>
            <a:r>
              <a:rPr lang="en-US" dirty="0"/>
              <a:t>”</a:t>
            </a:r>
          </a:p>
          <a:p>
            <a:pPr marL="0" indent="0">
              <a:buNone/>
            </a:pPr>
            <a:r>
              <a:rPr lang="en-US" b="1" dirty="0">
                <a:solidFill>
                  <a:schemeClr val="accent2">
                    <a:lumMod val="50000"/>
                  </a:schemeClr>
                </a:solidFill>
              </a:rPr>
              <a:t>Let's Encrypt (R10) private key </a:t>
            </a:r>
            <a:r>
              <a:rPr lang="en-US" dirty="0"/>
              <a:t>holder</a:t>
            </a:r>
            <a:r>
              <a:rPr lang="en-US" b="1" dirty="0">
                <a:solidFill>
                  <a:schemeClr val="accent2">
                    <a:lumMod val="50000"/>
                  </a:schemeClr>
                </a:solidFill>
              </a:rPr>
              <a:t> </a:t>
            </a:r>
            <a:endParaRPr lang="en-US" dirty="0">
              <a:solidFill>
                <a:schemeClr val="accent1">
                  <a:lumMod val="50000"/>
                </a:schemeClr>
              </a:solidFill>
            </a:endParaRPr>
          </a:p>
          <a:p>
            <a:r>
              <a:rPr lang="en-US" dirty="0"/>
              <a:t>Signs the message </a:t>
            </a:r>
            <a:r>
              <a:rPr lang="en-US" i="1" dirty="0"/>
              <a:t>“Whoever has the private key matching </a:t>
            </a:r>
            <a:r>
              <a:rPr lang="en-US" b="1" i="1" dirty="0" err="1">
                <a:solidFill>
                  <a:schemeClr val="accent1">
                    <a:lumMod val="50000"/>
                  </a:schemeClr>
                </a:solidFill>
              </a:rPr>
              <a:t>social.wub.site</a:t>
            </a:r>
            <a:r>
              <a:rPr lang="en-US" b="1" i="1" dirty="0">
                <a:solidFill>
                  <a:schemeClr val="accent1">
                    <a:lumMod val="50000"/>
                  </a:schemeClr>
                </a:solidFill>
              </a:rPr>
              <a:t> public key </a:t>
            </a:r>
            <a:r>
              <a:rPr lang="en-US" i="1" dirty="0"/>
              <a:t>seems legit associated with that domain, but not as a certificate authority”</a:t>
            </a:r>
            <a:endParaRPr lang="en-US" b="1" i="1" dirty="0"/>
          </a:p>
          <a:p>
            <a:pPr marL="0" indent="0">
              <a:buNone/>
            </a:pPr>
            <a:r>
              <a:rPr lang="en-US" b="1" dirty="0" err="1">
                <a:solidFill>
                  <a:schemeClr val="accent2">
                    <a:lumMod val="50000"/>
                  </a:schemeClr>
                </a:solidFill>
              </a:rPr>
              <a:t>social.wub.site</a:t>
            </a:r>
            <a:r>
              <a:rPr lang="en-US" b="1" dirty="0">
                <a:solidFill>
                  <a:schemeClr val="accent2">
                    <a:lumMod val="50000"/>
                  </a:schemeClr>
                </a:solidFill>
              </a:rPr>
              <a:t> private key </a:t>
            </a:r>
            <a:r>
              <a:rPr lang="en-US" dirty="0"/>
              <a:t>holder (that is, Rob)</a:t>
            </a:r>
            <a:endParaRPr lang="en-US" b="1" dirty="0">
              <a:solidFill>
                <a:schemeClr val="accent1">
                  <a:lumMod val="50000"/>
                </a:schemeClr>
              </a:solidFill>
            </a:endParaRPr>
          </a:p>
          <a:p>
            <a:r>
              <a:rPr lang="en-US" dirty="0"/>
              <a:t>Signs the message </a:t>
            </a:r>
            <a:r>
              <a:rPr lang="en-US" i="1" dirty="0"/>
              <a:t>“Hi, if you think you’re connecting to https://</a:t>
            </a:r>
            <a:r>
              <a:rPr lang="en-US" i="1" dirty="0" err="1"/>
              <a:t>social.wub.site</a:t>
            </a:r>
            <a:r>
              <a:rPr lang="en-US" i="1" dirty="0"/>
              <a:t>/, would you like to give me your password?”</a:t>
            </a:r>
            <a:endParaRPr lang="en-US" dirty="0"/>
          </a:p>
        </p:txBody>
      </p:sp>
      <p:sp>
        <p:nvSpPr>
          <p:cNvPr id="4" name="Slide Number Placeholder 3">
            <a:extLst>
              <a:ext uri="{FF2B5EF4-FFF2-40B4-BE49-F238E27FC236}">
                <a16:creationId xmlns:a16="http://schemas.microsoft.com/office/drawing/2014/main" id="{1B20C37C-B8D8-1670-00BE-D22A4E5F38D6}"/>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3B12860E-9B63-9E5C-E365-06D4CBAF2AD4}"/>
              </a:ext>
            </a:extLst>
          </p:cNvPr>
          <p:cNvPicPr>
            <a:picLocks noChangeAspect="1"/>
          </p:cNvPicPr>
          <p:nvPr/>
        </p:nvPicPr>
        <p:blipFill>
          <a:blip r:embed="rId2"/>
          <a:stretch>
            <a:fillRect/>
          </a:stretch>
        </p:blipFill>
        <p:spPr>
          <a:xfrm>
            <a:off x="7035800" y="9144"/>
            <a:ext cx="5156200" cy="2413000"/>
          </a:xfrm>
          <a:prstGeom prst="rect">
            <a:avLst/>
          </a:prstGeom>
        </p:spPr>
      </p:pic>
    </p:spTree>
    <p:extLst>
      <p:ext uri="{BB962C8B-B14F-4D97-AF65-F5344CB8AC3E}">
        <p14:creationId xmlns:p14="http://schemas.microsoft.com/office/powerpoint/2010/main" val="3552130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BB668-5AB5-D200-E677-48F1FD304A96}"/>
              </a:ext>
            </a:extLst>
          </p:cNvPr>
          <p:cNvSpPr>
            <a:spLocks noGrp="1"/>
          </p:cNvSpPr>
          <p:nvPr>
            <p:ph type="title"/>
          </p:nvPr>
        </p:nvSpPr>
        <p:spPr/>
        <p:txBody>
          <a:bodyPr/>
          <a:lstStyle/>
          <a:p>
            <a:r>
              <a:rPr lang="en-US" dirty="0"/>
              <a:t>Security Principle #4: </a:t>
            </a:r>
            <a:br>
              <a:rPr lang="en-US" dirty="0"/>
            </a:br>
            <a:r>
              <a:rPr lang="en-US" dirty="0"/>
              <a:t>Chains and webs of trust</a:t>
            </a:r>
          </a:p>
        </p:txBody>
      </p:sp>
      <p:sp>
        <p:nvSpPr>
          <p:cNvPr id="6" name="Content Placeholder 5">
            <a:extLst>
              <a:ext uri="{FF2B5EF4-FFF2-40B4-BE49-F238E27FC236}">
                <a16:creationId xmlns:a16="http://schemas.microsoft.com/office/drawing/2014/main" id="{78550205-7F21-88C9-4FB4-98433D1D6B13}"/>
              </a:ext>
            </a:extLst>
          </p:cNvPr>
          <p:cNvSpPr>
            <a:spLocks noGrp="1"/>
          </p:cNvSpPr>
          <p:nvPr>
            <p:ph idx="1"/>
          </p:nvPr>
        </p:nvSpPr>
        <p:spPr>
          <a:xfrm>
            <a:off x="838200" y="1500160"/>
            <a:ext cx="9128760" cy="4351338"/>
          </a:xfrm>
        </p:spPr>
        <p:txBody>
          <a:bodyPr/>
          <a:lstStyle/>
          <a:p>
            <a:r>
              <a:rPr lang="en-US" dirty="0"/>
              <a:t>You can do this on your own server for free</a:t>
            </a:r>
          </a:p>
          <a:p>
            <a:r>
              <a:rPr lang="en-US" dirty="0"/>
              <a:t>This wasn’t the case before the Let’s Encrypt nonprofit!</a:t>
            </a:r>
          </a:p>
        </p:txBody>
      </p:sp>
      <p:sp>
        <p:nvSpPr>
          <p:cNvPr id="4" name="Slide Number Placeholder 3">
            <a:extLst>
              <a:ext uri="{FF2B5EF4-FFF2-40B4-BE49-F238E27FC236}">
                <a16:creationId xmlns:a16="http://schemas.microsoft.com/office/drawing/2014/main" id="{69017496-95A0-A939-C038-4CA051468C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4F1704C-EEDB-C8A3-3172-34AD43273958}"/>
              </a:ext>
            </a:extLst>
          </p:cNvPr>
          <p:cNvPicPr>
            <a:picLocks noChangeAspect="1"/>
          </p:cNvPicPr>
          <p:nvPr/>
        </p:nvPicPr>
        <p:blipFill>
          <a:blip r:embed="rId2"/>
          <a:stretch>
            <a:fillRect/>
          </a:stretch>
        </p:blipFill>
        <p:spPr>
          <a:xfrm>
            <a:off x="1831181" y="2498009"/>
            <a:ext cx="8529638" cy="3619500"/>
          </a:xfrm>
          <a:prstGeom prst="rect">
            <a:avLst/>
          </a:prstGeom>
          <a:ln>
            <a:solidFill>
              <a:schemeClr val="tx1"/>
            </a:solidFill>
          </a:ln>
        </p:spPr>
      </p:pic>
    </p:spTree>
    <p:extLst>
      <p:ext uri="{BB962C8B-B14F-4D97-AF65-F5344CB8AC3E}">
        <p14:creationId xmlns:p14="http://schemas.microsoft.com/office/powerpoint/2010/main" val="22884856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A63547-74BF-E390-A5F6-E22B3ADC10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D2ED017-F852-8649-D591-A4F92C8E4205}"/>
              </a:ext>
            </a:extLst>
          </p:cNvPr>
          <p:cNvSpPr>
            <a:spLocks noGrp="1"/>
          </p:cNvSpPr>
          <p:nvPr>
            <p:ph type="title"/>
          </p:nvPr>
        </p:nvSpPr>
        <p:spPr/>
        <p:txBody>
          <a:bodyPr/>
          <a:lstStyle/>
          <a:p>
            <a:r>
              <a:rPr lang="en-US" dirty="0"/>
              <a:t>Security Principle #4: </a:t>
            </a:r>
            <a:br>
              <a:rPr lang="en-US" dirty="0"/>
            </a:br>
            <a:r>
              <a:rPr lang="en-US" dirty="0"/>
              <a:t>Chains and webs of trust</a:t>
            </a:r>
          </a:p>
        </p:txBody>
      </p:sp>
      <p:grpSp>
        <p:nvGrpSpPr>
          <p:cNvPr id="5" name="Smiley Face 6">
            <a:extLst>
              <a:ext uri="{FF2B5EF4-FFF2-40B4-BE49-F238E27FC236}">
                <a16:creationId xmlns:a16="http://schemas.microsoft.com/office/drawing/2014/main" id="{50A24F8F-E0A6-4214-708E-B82176AF1062}"/>
              </a:ext>
            </a:extLst>
          </p:cNvPr>
          <p:cNvGrpSpPr/>
          <p:nvPr/>
        </p:nvGrpSpPr>
        <p:grpSpPr>
          <a:xfrm>
            <a:off x="1318259" y="2093931"/>
            <a:ext cx="914401" cy="914401"/>
            <a:chOff x="0" y="0"/>
            <a:chExt cx="1828800" cy="1828800"/>
          </a:xfrm>
        </p:grpSpPr>
        <p:sp>
          <p:nvSpPr>
            <p:cNvPr id="6" name="Circle">
              <a:extLst>
                <a:ext uri="{FF2B5EF4-FFF2-40B4-BE49-F238E27FC236}">
                  <a16:creationId xmlns:a16="http://schemas.microsoft.com/office/drawing/2014/main" id="{17ED7EB2-2C22-7AA0-23CF-22012DE449D4}"/>
                </a:ext>
              </a:extLst>
            </p:cNvPr>
            <p:cNvSpPr/>
            <p:nvPr/>
          </p:nvSpPr>
          <p:spPr>
            <a:xfrm>
              <a:off x="0" y="0"/>
              <a:ext cx="1828800" cy="1828800"/>
            </a:xfrm>
            <a:prstGeom prst="ellipse">
              <a:avLst/>
            </a:pr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hape">
              <a:extLst>
                <a:ext uri="{FF2B5EF4-FFF2-40B4-BE49-F238E27FC236}">
                  <a16:creationId xmlns:a16="http://schemas.microsoft.com/office/drawing/2014/main" id="{9424A2CB-4D73-392C-A358-3A5D627C4B1D}"/>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hape">
              <a:extLst>
                <a:ext uri="{FF2B5EF4-FFF2-40B4-BE49-F238E27FC236}">
                  <a16:creationId xmlns:a16="http://schemas.microsoft.com/office/drawing/2014/main" id="{32073E29-18E9-FAFC-EE59-B8BB19917BAC}"/>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60C6686B-4AFC-34B8-154E-80980F6C8208}"/>
              </a:ext>
            </a:extLst>
          </p:cNvPr>
          <p:cNvSpPr/>
          <p:nvPr/>
        </p:nvSpPr>
        <p:spPr>
          <a:xfrm>
            <a:off x="4357688" y="1774906"/>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ysClr val="windowText" lastClr="000000"/>
                </a:solidFill>
                <a:effectLst/>
                <a:highlight>
                  <a:srgbClr val="FFFF00"/>
                </a:highlight>
                <a:uLnTx/>
                <a:uFillTx/>
                <a:latin typeface="Calibri" panose="020F0502020204030204"/>
                <a:ea typeface="+mn-ea"/>
                <a:cs typeface="+mn-cs"/>
              </a:rPr>
              <a:t>Skechy</a:t>
            </a:r>
            <a:endPar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ysClr val="windowText" lastClr="000000"/>
                </a:solidFill>
                <a:effectLst/>
                <a:highlight>
                  <a:srgbClr val="FFFF00"/>
                </a:highlight>
                <a:uLnTx/>
                <a:uFillTx/>
                <a:latin typeface="Calibri" panose="020F0502020204030204"/>
                <a:ea typeface="+mn-ea"/>
                <a:cs typeface="+mn-cs"/>
              </a:rPr>
              <a:t>Wifi</a:t>
            </a:r>
            <a:endPar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Network</a:t>
            </a:r>
          </a:p>
        </p:txBody>
      </p:sp>
      <p:sp>
        <p:nvSpPr>
          <p:cNvPr id="10" name="Rectangle 9">
            <a:extLst>
              <a:ext uri="{FF2B5EF4-FFF2-40B4-BE49-F238E27FC236}">
                <a16:creationId xmlns:a16="http://schemas.microsoft.com/office/drawing/2014/main" id="{EADE2EAA-1555-3157-87A6-C18EADA5BAEF}"/>
              </a:ext>
            </a:extLst>
          </p:cNvPr>
          <p:cNvSpPr/>
          <p:nvPr/>
        </p:nvSpPr>
        <p:spPr>
          <a:xfrm>
            <a:off x="7601863" y="4065627"/>
            <a:ext cx="1926185"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town</a:t>
            </a:r>
          </a:p>
        </p:txBody>
      </p:sp>
      <p:sp>
        <p:nvSpPr>
          <p:cNvPr id="12" name="Rectangle 11">
            <a:extLst>
              <a:ext uri="{FF2B5EF4-FFF2-40B4-BE49-F238E27FC236}">
                <a16:creationId xmlns:a16="http://schemas.microsoft.com/office/drawing/2014/main" id="{ED1D819E-08E0-D8D8-BAB3-097CDEA9B576}"/>
              </a:ext>
            </a:extLst>
          </p:cNvPr>
          <p:cNvSpPr/>
          <p:nvPr/>
        </p:nvSpPr>
        <p:spPr>
          <a:xfrm>
            <a:off x="7601863" y="1774907"/>
            <a:ext cx="2381288"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town</a:t>
            </a:r>
          </a:p>
        </p:txBody>
      </p:sp>
      <p:pic>
        <p:nvPicPr>
          <p:cNvPr id="13" name="Picture 2">
            <a:extLst>
              <a:ext uri="{FF2B5EF4-FFF2-40B4-BE49-F238E27FC236}">
                <a16:creationId xmlns:a16="http://schemas.microsoft.com/office/drawing/2014/main" id="{F653A6AD-021E-0063-5CA2-5BE1D5FE96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056" y="1774906"/>
            <a:ext cx="1124685" cy="1552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holding a white mug&#10;&#10;AI-generated content may be incorrect.">
            <a:extLst>
              <a:ext uri="{FF2B5EF4-FFF2-40B4-BE49-F238E27FC236}">
                <a16:creationId xmlns:a16="http://schemas.microsoft.com/office/drawing/2014/main" id="{C459F18C-55FA-F852-93B9-C21A431B6604}"/>
              </a:ext>
            </a:extLst>
          </p:cNvPr>
          <p:cNvPicPr>
            <a:picLocks noChangeAspect="1"/>
          </p:cNvPicPr>
          <p:nvPr/>
        </p:nvPicPr>
        <p:blipFill>
          <a:blip r:embed="rId3"/>
          <a:stretch>
            <a:fillRect/>
          </a:stretch>
        </p:blipFill>
        <p:spPr>
          <a:xfrm>
            <a:off x="9300241" y="4065627"/>
            <a:ext cx="1573500" cy="1552450"/>
          </a:xfrm>
          <a:prstGeom prst="rect">
            <a:avLst/>
          </a:prstGeom>
        </p:spPr>
      </p:pic>
      <p:cxnSp>
        <p:nvCxnSpPr>
          <p:cNvPr id="19" name="Straight Arrow Connector 18">
            <a:extLst>
              <a:ext uri="{FF2B5EF4-FFF2-40B4-BE49-F238E27FC236}">
                <a16:creationId xmlns:a16="http://schemas.microsoft.com/office/drawing/2014/main" id="{D4D6283E-C917-AADA-2D3A-A7A9DFAC525B}"/>
              </a:ext>
            </a:extLst>
          </p:cNvPr>
          <p:cNvCxnSpPr>
            <a:cxnSpLocks/>
            <a:endCxn id="9" idx="1"/>
          </p:cNvCxnSpPr>
          <p:nvPr/>
        </p:nvCxnSpPr>
        <p:spPr>
          <a:xfrm>
            <a:off x="2232660" y="2551131"/>
            <a:ext cx="21250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DFFAD79-D21F-1B5F-8E54-7F6B4193FF8B}"/>
              </a:ext>
            </a:extLst>
          </p:cNvPr>
          <p:cNvCxnSpPr>
            <a:cxnSpLocks/>
            <a:stCxn id="9" idx="3"/>
            <a:endCxn id="12" idx="1"/>
          </p:cNvCxnSpPr>
          <p:nvPr/>
        </p:nvCxnSpPr>
        <p:spPr>
          <a:xfrm>
            <a:off x="6096000" y="2551131"/>
            <a:ext cx="1505863"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CC56BF6D-2E9A-A115-03AC-9D29564E3E7A}"/>
              </a:ext>
            </a:extLst>
          </p:cNvPr>
          <p:cNvSpPr txBox="1"/>
          <p:nvPr/>
        </p:nvSpPr>
        <p:spPr>
          <a:xfrm>
            <a:off x="2350844" y="2243057"/>
            <a:ext cx="299872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would 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connect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strategy.town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Cloud Callout 25">
            <a:extLst>
              <a:ext uri="{FF2B5EF4-FFF2-40B4-BE49-F238E27FC236}">
                <a16:creationId xmlns:a16="http://schemas.microsoft.com/office/drawing/2014/main" id="{75884170-3323-1D7F-CE69-60B6B38B8C10}"/>
              </a:ext>
            </a:extLst>
          </p:cNvPr>
          <p:cNvSpPr/>
          <p:nvPr/>
        </p:nvSpPr>
        <p:spPr>
          <a:xfrm>
            <a:off x="6440251" y="33458"/>
            <a:ext cx="5501812" cy="1552449"/>
          </a:xfrm>
          <a:prstGeom prst="cloudCallout">
            <a:avLst>
              <a:gd name="adj1" fmla="val 18429"/>
              <a:gd name="adj2" fmla="val 76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 need to get SOMEONE the user trusts to vouch that I’m </a:t>
            </a:r>
            <a:r>
              <a:rPr kumimoji="0" lang="en-US" sz="2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strategy.town</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2406643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dissolv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0CF694-0CD2-AB6B-2514-4578A66F5B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D910C81-B4C1-9DEE-B763-F79E3FEFF9EC}"/>
              </a:ext>
            </a:extLst>
          </p:cNvPr>
          <p:cNvSpPr>
            <a:spLocks noGrp="1"/>
          </p:cNvSpPr>
          <p:nvPr>
            <p:ph type="title"/>
          </p:nvPr>
        </p:nvSpPr>
        <p:spPr/>
        <p:txBody>
          <a:bodyPr/>
          <a:lstStyle/>
          <a:p>
            <a:r>
              <a:rPr lang="en-US" dirty="0"/>
              <a:t>Security Principle #4: </a:t>
            </a:r>
            <a:br>
              <a:rPr lang="en-US" dirty="0"/>
            </a:br>
            <a:r>
              <a:rPr lang="en-US" dirty="0"/>
              <a:t>Chains and webs of trust</a:t>
            </a:r>
          </a:p>
        </p:txBody>
      </p:sp>
      <p:sp>
        <p:nvSpPr>
          <p:cNvPr id="21" name="Content Placeholder 20">
            <a:extLst>
              <a:ext uri="{FF2B5EF4-FFF2-40B4-BE49-F238E27FC236}">
                <a16:creationId xmlns:a16="http://schemas.microsoft.com/office/drawing/2014/main" id="{719FC008-8AF3-D8AC-1327-9368521E8AD0}"/>
              </a:ext>
            </a:extLst>
          </p:cNvPr>
          <p:cNvSpPr>
            <a:spLocks noGrp="1"/>
          </p:cNvSpPr>
          <p:nvPr>
            <p:ph idx="1"/>
          </p:nvPr>
        </p:nvSpPr>
        <p:spPr>
          <a:xfrm>
            <a:off x="838200" y="1500159"/>
            <a:ext cx="10515600" cy="4871761"/>
          </a:xfrm>
        </p:spPr>
        <p:txBody>
          <a:bodyPr>
            <a:normAutofit lnSpcReduction="10000"/>
          </a:bodyPr>
          <a:lstStyle/>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Let’s Encrypt is vouching for anyone IT SEES as the </a:t>
            </a:r>
            <a:r>
              <a:rPr lang="en-US" dirty="0" err="1"/>
              <a:t>strategy.town</a:t>
            </a:r>
            <a:r>
              <a:rPr lang="en-US" dirty="0"/>
              <a:t> owner</a:t>
            </a:r>
          </a:p>
        </p:txBody>
      </p:sp>
      <p:sp>
        <p:nvSpPr>
          <p:cNvPr id="4" name="Slide Number Placeholder 3">
            <a:extLst>
              <a:ext uri="{FF2B5EF4-FFF2-40B4-BE49-F238E27FC236}">
                <a16:creationId xmlns:a16="http://schemas.microsoft.com/office/drawing/2014/main" id="{EEF520B8-7312-4E44-CE37-BCD83E56B6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5" name="Smiley Face 6">
            <a:extLst>
              <a:ext uri="{FF2B5EF4-FFF2-40B4-BE49-F238E27FC236}">
                <a16:creationId xmlns:a16="http://schemas.microsoft.com/office/drawing/2014/main" id="{4C8A12DD-7C56-08FB-FCFB-721A1D363540}"/>
              </a:ext>
            </a:extLst>
          </p:cNvPr>
          <p:cNvGrpSpPr/>
          <p:nvPr/>
        </p:nvGrpSpPr>
        <p:grpSpPr>
          <a:xfrm>
            <a:off x="1318259" y="2093931"/>
            <a:ext cx="914401" cy="914401"/>
            <a:chOff x="0" y="0"/>
            <a:chExt cx="1828800" cy="1828800"/>
          </a:xfrm>
        </p:grpSpPr>
        <p:sp>
          <p:nvSpPr>
            <p:cNvPr id="6" name="Circle">
              <a:extLst>
                <a:ext uri="{FF2B5EF4-FFF2-40B4-BE49-F238E27FC236}">
                  <a16:creationId xmlns:a16="http://schemas.microsoft.com/office/drawing/2014/main" id="{4AB30A07-4E52-3C8D-E6B9-51094AB290C5}"/>
                </a:ext>
              </a:extLst>
            </p:cNvPr>
            <p:cNvSpPr/>
            <p:nvPr/>
          </p:nvSpPr>
          <p:spPr>
            <a:xfrm>
              <a:off x="0" y="0"/>
              <a:ext cx="1828800" cy="1828800"/>
            </a:xfrm>
            <a:prstGeom prst="ellipse">
              <a:avLst/>
            </a:pr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hape">
              <a:extLst>
                <a:ext uri="{FF2B5EF4-FFF2-40B4-BE49-F238E27FC236}">
                  <a16:creationId xmlns:a16="http://schemas.microsoft.com/office/drawing/2014/main" id="{12F3B151-CD99-D468-6128-A2E18EB69A60}"/>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hape">
              <a:extLst>
                <a:ext uri="{FF2B5EF4-FFF2-40B4-BE49-F238E27FC236}">
                  <a16:creationId xmlns:a16="http://schemas.microsoft.com/office/drawing/2014/main" id="{0798E5F9-1B8E-889B-CA87-9231C9CC8C7D}"/>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047FC9D6-6ABC-627F-9C90-A130DDE36CA7}"/>
              </a:ext>
            </a:extLst>
          </p:cNvPr>
          <p:cNvSpPr/>
          <p:nvPr/>
        </p:nvSpPr>
        <p:spPr>
          <a:xfrm>
            <a:off x="4357688" y="1774906"/>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ysClr val="windowText" lastClr="000000"/>
                </a:solidFill>
                <a:effectLst/>
                <a:highlight>
                  <a:srgbClr val="FFFF00"/>
                </a:highlight>
                <a:uLnTx/>
                <a:uFillTx/>
                <a:latin typeface="Calibri" panose="020F0502020204030204"/>
                <a:ea typeface="+mn-ea"/>
                <a:cs typeface="+mn-cs"/>
              </a:rPr>
              <a:t>Skechy</a:t>
            </a:r>
            <a:endPar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ysClr val="windowText" lastClr="000000"/>
                </a:solidFill>
                <a:effectLst/>
                <a:highlight>
                  <a:srgbClr val="FFFF00"/>
                </a:highlight>
                <a:uLnTx/>
                <a:uFillTx/>
                <a:latin typeface="Calibri" panose="020F0502020204030204"/>
                <a:ea typeface="+mn-ea"/>
                <a:cs typeface="+mn-cs"/>
              </a:rPr>
              <a:t>Wifi</a:t>
            </a:r>
            <a:endPar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Network</a:t>
            </a:r>
          </a:p>
        </p:txBody>
      </p:sp>
      <p:sp>
        <p:nvSpPr>
          <p:cNvPr id="10" name="Rectangle 9">
            <a:extLst>
              <a:ext uri="{FF2B5EF4-FFF2-40B4-BE49-F238E27FC236}">
                <a16:creationId xmlns:a16="http://schemas.microsoft.com/office/drawing/2014/main" id="{B86D8372-472B-7556-A64A-A9B8156FC7D9}"/>
              </a:ext>
            </a:extLst>
          </p:cNvPr>
          <p:cNvSpPr/>
          <p:nvPr/>
        </p:nvSpPr>
        <p:spPr>
          <a:xfrm>
            <a:off x="7601863" y="4065627"/>
            <a:ext cx="1926185"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town</a:t>
            </a:r>
          </a:p>
        </p:txBody>
      </p:sp>
      <p:sp>
        <p:nvSpPr>
          <p:cNvPr id="12" name="Rectangle 11">
            <a:extLst>
              <a:ext uri="{FF2B5EF4-FFF2-40B4-BE49-F238E27FC236}">
                <a16:creationId xmlns:a16="http://schemas.microsoft.com/office/drawing/2014/main" id="{7834C42C-A482-C8E7-18D2-701E58D60BCE}"/>
              </a:ext>
            </a:extLst>
          </p:cNvPr>
          <p:cNvSpPr/>
          <p:nvPr/>
        </p:nvSpPr>
        <p:spPr>
          <a:xfrm>
            <a:off x="7601863" y="1774907"/>
            <a:ext cx="2381288"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Not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Strategy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town</a:t>
            </a:r>
          </a:p>
        </p:txBody>
      </p:sp>
      <p:pic>
        <p:nvPicPr>
          <p:cNvPr id="13" name="Picture 2">
            <a:extLst>
              <a:ext uri="{FF2B5EF4-FFF2-40B4-BE49-F238E27FC236}">
                <a16:creationId xmlns:a16="http://schemas.microsoft.com/office/drawing/2014/main" id="{BA4AFD1F-7610-44A5-6D07-2E5F535C47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9056" y="1774906"/>
            <a:ext cx="1124685" cy="155245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 person holding a white mug&#10;&#10;AI-generated content may be incorrect.">
            <a:extLst>
              <a:ext uri="{FF2B5EF4-FFF2-40B4-BE49-F238E27FC236}">
                <a16:creationId xmlns:a16="http://schemas.microsoft.com/office/drawing/2014/main" id="{EA4D37B7-0937-2D60-B957-9BA35666B1C8}"/>
              </a:ext>
            </a:extLst>
          </p:cNvPr>
          <p:cNvPicPr>
            <a:picLocks noChangeAspect="1"/>
          </p:cNvPicPr>
          <p:nvPr/>
        </p:nvPicPr>
        <p:blipFill>
          <a:blip r:embed="rId3"/>
          <a:stretch>
            <a:fillRect/>
          </a:stretch>
        </p:blipFill>
        <p:spPr>
          <a:xfrm>
            <a:off x="9300241" y="4065627"/>
            <a:ext cx="1573500" cy="1552450"/>
          </a:xfrm>
          <a:prstGeom prst="rect">
            <a:avLst/>
          </a:prstGeom>
        </p:spPr>
      </p:pic>
      <p:cxnSp>
        <p:nvCxnSpPr>
          <p:cNvPr id="19" name="Straight Arrow Connector 18">
            <a:extLst>
              <a:ext uri="{FF2B5EF4-FFF2-40B4-BE49-F238E27FC236}">
                <a16:creationId xmlns:a16="http://schemas.microsoft.com/office/drawing/2014/main" id="{882D0F23-222D-A1EC-6D8E-1B6AB3CECB60}"/>
              </a:ext>
            </a:extLst>
          </p:cNvPr>
          <p:cNvCxnSpPr>
            <a:cxnSpLocks/>
            <a:endCxn id="9" idx="1"/>
          </p:cNvCxnSpPr>
          <p:nvPr/>
        </p:nvCxnSpPr>
        <p:spPr>
          <a:xfrm>
            <a:off x="2232660" y="2551131"/>
            <a:ext cx="212502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5C927F3-AA05-6C68-7452-1CBCFA9340A0}"/>
              </a:ext>
            </a:extLst>
          </p:cNvPr>
          <p:cNvCxnSpPr>
            <a:cxnSpLocks/>
            <a:stCxn id="9" idx="3"/>
            <a:endCxn id="12" idx="1"/>
          </p:cNvCxnSpPr>
          <p:nvPr/>
        </p:nvCxnSpPr>
        <p:spPr>
          <a:xfrm>
            <a:off x="6096000" y="2551131"/>
            <a:ext cx="1505863"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6CDA56B-8EE8-9357-7FD5-8DA5033D6B30}"/>
              </a:ext>
            </a:extLst>
          </p:cNvPr>
          <p:cNvSpPr txBox="1"/>
          <p:nvPr/>
        </p:nvSpPr>
        <p:spPr>
          <a:xfrm>
            <a:off x="2350844" y="2243057"/>
            <a:ext cx="299872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 would like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connect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to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strategy.town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D373C246-EA7D-C732-AE86-C16E40EA3DA2}"/>
              </a:ext>
            </a:extLst>
          </p:cNvPr>
          <p:cNvPicPr>
            <a:picLocks noChangeAspect="1"/>
          </p:cNvPicPr>
          <p:nvPr/>
        </p:nvPicPr>
        <p:blipFill>
          <a:blip r:embed="rId4"/>
          <a:stretch>
            <a:fillRect/>
          </a:stretch>
        </p:blipFill>
        <p:spPr>
          <a:xfrm>
            <a:off x="838200" y="3348793"/>
            <a:ext cx="2742062" cy="2259520"/>
          </a:xfrm>
          <a:prstGeom prst="rect">
            <a:avLst/>
          </a:prstGeom>
        </p:spPr>
      </p:pic>
      <p:sp>
        <p:nvSpPr>
          <p:cNvPr id="11" name="Rectangle 10">
            <a:extLst>
              <a:ext uri="{FF2B5EF4-FFF2-40B4-BE49-F238E27FC236}">
                <a16:creationId xmlns:a16="http://schemas.microsoft.com/office/drawing/2014/main" id="{DDCD548D-516E-D65B-68DC-685FA47E28DC}"/>
              </a:ext>
            </a:extLst>
          </p:cNvPr>
          <p:cNvSpPr/>
          <p:nvPr/>
        </p:nvSpPr>
        <p:spPr>
          <a:xfrm>
            <a:off x="4701939" y="4065627"/>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Hopefully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Less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Sketchy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highlight>
                  <a:srgbClr val="FFFF00"/>
                </a:highlight>
                <a:uLnTx/>
                <a:uFillTx/>
                <a:latin typeface="Calibri" panose="020F0502020204030204"/>
                <a:ea typeface="+mn-ea"/>
                <a:cs typeface="+mn-cs"/>
              </a:rPr>
              <a:t>Internet</a:t>
            </a:r>
          </a:p>
        </p:txBody>
      </p:sp>
      <p:cxnSp>
        <p:nvCxnSpPr>
          <p:cNvPr id="15" name="Straight Arrow Connector 14">
            <a:extLst>
              <a:ext uri="{FF2B5EF4-FFF2-40B4-BE49-F238E27FC236}">
                <a16:creationId xmlns:a16="http://schemas.microsoft.com/office/drawing/2014/main" id="{7C05118F-3BBA-F0EB-CF56-77099F77E3DB}"/>
              </a:ext>
            </a:extLst>
          </p:cNvPr>
          <p:cNvCxnSpPr>
            <a:cxnSpLocks/>
            <a:stCxn id="3" idx="3"/>
            <a:endCxn id="11" idx="1"/>
          </p:cNvCxnSpPr>
          <p:nvPr/>
        </p:nvCxnSpPr>
        <p:spPr>
          <a:xfrm>
            <a:off x="3580262" y="4478553"/>
            <a:ext cx="1121677" cy="3632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6A9A0D6-BC1A-2F8B-B784-5DD2087D1E40}"/>
              </a:ext>
            </a:extLst>
          </p:cNvPr>
          <p:cNvCxnSpPr>
            <a:cxnSpLocks/>
            <a:stCxn id="11" idx="3"/>
          </p:cNvCxnSpPr>
          <p:nvPr/>
        </p:nvCxnSpPr>
        <p:spPr>
          <a:xfrm>
            <a:off x="6440251" y="4841852"/>
            <a:ext cx="116161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Cloud Callout 23">
            <a:extLst>
              <a:ext uri="{FF2B5EF4-FFF2-40B4-BE49-F238E27FC236}">
                <a16:creationId xmlns:a16="http://schemas.microsoft.com/office/drawing/2014/main" id="{C71741EA-01BA-22D8-F32A-A59AD026CFBF}"/>
              </a:ext>
            </a:extLst>
          </p:cNvPr>
          <p:cNvSpPr/>
          <p:nvPr/>
        </p:nvSpPr>
        <p:spPr>
          <a:xfrm>
            <a:off x="6440251" y="33458"/>
            <a:ext cx="5501812" cy="1552449"/>
          </a:xfrm>
          <a:prstGeom prst="cloudCallout">
            <a:avLst>
              <a:gd name="adj1" fmla="val 18429"/>
              <a:gd name="adj2" fmla="val 7663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I need to get SOMEONE the user trusts to vouch that I’m </a:t>
            </a:r>
            <a:r>
              <a:rPr kumimoji="0" lang="en-US" sz="2400" b="0" i="0" u="none" strike="noStrike" kern="1200" cap="none" spc="0" normalizeH="0" baseline="0" noProof="0" dirty="0" err="1">
                <a:ln>
                  <a:noFill/>
                </a:ln>
                <a:solidFill>
                  <a:sysClr val="windowText" lastClr="000000"/>
                </a:solidFill>
                <a:effectLst/>
                <a:uLnTx/>
                <a:uFillTx/>
                <a:latin typeface="Calibri" panose="020F0502020204030204"/>
                <a:ea typeface="+mn-ea"/>
                <a:cs typeface="+mn-cs"/>
              </a:rPr>
              <a:t>strategy.town</a:t>
            </a: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9031162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CDC39-C566-74D8-114E-BE752E9480BD}"/>
              </a:ext>
            </a:extLst>
          </p:cNvPr>
          <p:cNvSpPr>
            <a:spLocks noGrp="1"/>
          </p:cNvSpPr>
          <p:nvPr>
            <p:ph type="title"/>
          </p:nvPr>
        </p:nvSpPr>
        <p:spPr/>
        <p:txBody>
          <a:bodyPr/>
          <a:lstStyle/>
          <a:p>
            <a:r>
              <a:rPr lang="en-US" dirty="0"/>
              <a:t>Security Principle #4: </a:t>
            </a:r>
            <a:br>
              <a:rPr lang="en-US" dirty="0"/>
            </a:br>
            <a:r>
              <a:rPr lang="en-US" dirty="0"/>
              <a:t>Chains and webs of trust</a:t>
            </a:r>
          </a:p>
        </p:txBody>
      </p:sp>
      <p:sp>
        <p:nvSpPr>
          <p:cNvPr id="3" name="Content Placeholder 2">
            <a:extLst>
              <a:ext uri="{FF2B5EF4-FFF2-40B4-BE49-F238E27FC236}">
                <a16:creationId xmlns:a16="http://schemas.microsoft.com/office/drawing/2014/main" id="{021F92AE-CA3D-D694-001C-0DD213B902F3}"/>
              </a:ext>
            </a:extLst>
          </p:cNvPr>
          <p:cNvSpPr>
            <a:spLocks noGrp="1"/>
          </p:cNvSpPr>
          <p:nvPr>
            <p:ph idx="1"/>
          </p:nvPr>
        </p:nvSpPr>
        <p:spPr/>
        <p:txBody>
          <a:bodyPr/>
          <a:lstStyle/>
          <a:p>
            <a:r>
              <a:rPr lang="en-US" dirty="0"/>
              <a:t>Modern TLS/HTTPS security relies on the security of the </a:t>
            </a:r>
            <a:r>
              <a:rPr lang="en-US" i="1" dirty="0"/>
              <a:t>domain name system </a:t>
            </a:r>
          </a:p>
          <a:p>
            <a:r>
              <a:rPr lang="en-US" dirty="0"/>
              <a:t>The DNS system has its own security issues and threat models!</a:t>
            </a:r>
          </a:p>
        </p:txBody>
      </p:sp>
      <p:sp>
        <p:nvSpPr>
          <p:cNvPr id="4" name="Slide Number Placeholder 3">
            <a:extLst>
              <a:ext uri="{FF2B5EF4-FFF2-40B4-BE49-F238E27FC236}">
                <a16:creationId xmlns:a16="http://schemas.microsoft.com/office/drawing/2014/main" id="{11DC195A-4C36-95B9-1023-A72C4D4BE21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8204FE9-5B52-76F1-FA15-15307D0618D7}"/>
              </a:ext>
            </a:extLst>
          </p:cNvPr>
          <p:cNvPicPr>
            <a:picLocks noChangeAspect="1"/>
          </p:cNvPicPr>
          <p:nvPr/>
        </p:nvPicPr>
        <p:blipFill>
          <a:blip r:embed="rId2"/>
          <a:stretch>
            <a:fillRect/>
          </a:stretch>
        </p:blipFill>
        <p:spPr>
          <a:xfrm>
            <a:off x="1276673" y="3219450"/>
            <a:ext cx="7010400" cy="3136900"/>
          </a:xfrm>
          <a:prstGeom prst="rect">
            <a:avLst/>
          </a:prstGeom>
        </p:spPr>
      </p:pic>
      <p:sp>
        <p:nvSpPr>
          <p:cNvPr id="7" name="TextBox 6">
            <a:extLst>
              <a:ext uri="{FF2B5EF4-FFF2-40B4-BE49-F238E27FC236}">
                <a16:creationId xmlns:a16="http://schemas.microsoft.com/office/drawing/2014/main" id="{7415019E-BC02-7118-5B19-27009830D63B}"/>
              </a:ext>
            </a:extLst>
          </p:cNvPr>
          <p:cNvSpPr txBox="1"/>
          <p:nvPr/>
        </p:nvSpPr>
        <p:spPr>
          <a:xfrm>
            <a:off x="1568196" y="6356350"/>
            <a:ext cx="60990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dig.watch</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/trends/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dotorg</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0648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07B89-7F85-5DDE-857F-3CE2276172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9398F9-8E7E-18C7-86CC-F8A567B87C90}"/>
              </a:ext>
            </a:extLst>
          </p:cNvPr>
          <p:cNvSpPr>
            <a:spLocks noGrp="1"/>
          </p:cNvSpPr>
          <p:nvPr>
            <p:ph type="title"/>
          </p:nvPr>
        </p:nvSpPr>
        <p:spPr/>
        <p:txBody>
          <a:bodyPr/>
          <a:lstStyle/>
          <a:p>
            <a:r>
              <a:rPr lang="en-US" dirty="0"/>
              <a:t>Cryptographic Primitive #3: </a:t>
            </a:r>
            <a:br>
              <a:rPr lang="en-US" dirty="0"/>
            </a:br>
            <a:r>
              <a:rPr lang="en-US" dirty="0"/>
              <a:t>Shared secret encryption</a:t>
            </a:r>
          </a:p>
        </p:txBody>
      </p:sp>
      <p:sp>
        <p:nvSpPr>
          <p:cNvPr id="3" name="Content Placeholder 2">
            <a:extLst>
              <a:ext uri="{FF2B5EF4-FFF2-40B4-BE49-F238E27FC236}">
                <a16:creationId xmlns:a16="http://schemas.microsoft.com/office/drawing/2014/main" id="{930C437B-717D-11EE-045B-BD0268E158E3}"/>
              </a:ext>
            </a:extLst>
          </p:cNvPr>
          <p:cNvSpPr>
            <a:spLocks noGrp="1"/>
          </p:cNvSpPr>
          <p:nvPr>
            <p:ph idx="1"/>
          </p:nvPr>
        </p:nvSpPr>
        <p:spPr>
          <a:xfrm>
            <a:off x="838199" y="1500159"/>
            <a:ext cx="10855037" cy="5025331"/>
          </a:xfrm>
        </p:spPr>
        <p:txBody>
          <a:bodyPr>
            <a:normAutofit/>
          </a:bodyPr>
          <a:lstStyle/>
          <a:p>
            <a:r>
              <a:rPr lang="en-US" dirty="0"/>
              <a:t>Absolutely perfect security via one-time pads</a:t>
            </a:r>
          </a:p>
          <a:p>
            <a:pPr lvl="1"/>
            <a:r>
              <a:rPr lang="en-US" dirty="0"/>
              <a:t>You and I both have n TRULY </a:t>
            </a:r>
            <a:br>
              <a:rPr lang="en-US" dirty="0"/>
            </a:br>
            <a:r>
              <a:rPr lang="en-US" dirty="0"/>
              <a:t>RANDOM bytes X</a:t>
            </a:r>
          </a:p>
          <a:p>
            <a:pPr lvl="1"/>
            <a:r>
              <a:rPr lang="en-US" dirty="0"/>
              <a:t>You send me X </a:t>
            </a:r>
            <a:r>
              <a:rPr lang="en-US" dirty="0" err="1"/>
              <a:t>xor</a:t>
            </a:r>
            <a:r>
              <a:rPr lang="en-US" dirty="0"/>
              <a:t> Message</a:t>
            </a:r>
          </a:p>
          <a:p>
            <a:pPr lvl="1"/>
            <a:r>
              <a:rPr lang="en-US" dirty="0"/>
              <a:t>I decode message by computing</a:t>
            </a:r>
            <a:br>
              <a:rPr lang="en-US" dirty="0"/>
            </a:br>
            <a:r>
              <a:rPr lang="en-US" dirty="0"/>
              <a:t>(X </a:t>
            </a:r>
            <a:r>
              <a:rPr lang="en-US" dirty="0" err="1"/>
              <a:t>xor</a:t>
            </a:r>
            <a:r>
              <a:rPr lang="en-US" dirty="0"/>
              <a:t> Message) </a:t>
            </a:r>
            <a:r>
              <a:rPr lang="en-US" dirty="0" err="1"/>
              <a:t>xor</a:t>
            </a:r>
            <a:r>
              <a:rPr lang="en-US" dirty="0"/>
              <a:t> X = Message</a:t>
            </a:r>
          </a:p>
          <a:p>
            <a:r>
              <a:rPr lang="en-US" dirty="0"/>
              <a:t>ONLY FOR ONE TIME!!!</a:t>
            </a:r>
          </a:p>
          <a:p>
            <a:pPr lvl="1"/>
            <a:endParaRPr lang="en-US" dirty="0"/>
          </a:p>
          <a:p>
            <a:pPr marL="457200" lvl="1" indent="0">
              <a:buNone/>
            </a:pPr>
            <a:endParaRPr lang="en-US" b="1" dirty="0">
              <a:solidFill>
                <a:schemeClr val="accent2">
                  <a:lumMod val="50000"/>
                </a:schemeClr>
              </a:solidFill>
            </a:endParaRPr>
          </a:p>
          <a:p>
            <a:pPr lvl="1"/>
            <a:endParaRPr lang="en-US" b="1" dirty="0">
              <a:solidFill>
                <a:schemeClr val="accent2">
                  <a:lumMod val="50000"/>
                </a:schemeClr>
              </a:solidFill>
            </a:endParaRPr>
          </a:p>
          <a:p>
            <a:pPr lvl="1"/>
            <a:endParaRPr lang="en-US" b="1" dirty="0">
              <a:solidFill>
                <a:schemeClr val="accent2">
                  <a:lumMod val="50000"/>
                </a:schemeClr>
              </a:solidFill>
            </a:endParaRPr>
          </a:p>
        </p:txBody>
      </p:sp>
      <p:sp>
        <p:nvSpPr>
          <p:cNvPr id="4" name="Slide Number Placeholder 3">
            <a:extLst>
              <a:ext uri="{FF2B5EF4-FFF2-40B4-BE49-F238E27FC236}">
                <a16:creationId xmlns:a16="http://schemas.microsoft.com/office/drawing/2014/main" id="{297886D7-0493-E11E-148B-1E7105E1078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62E77C21-6BDB-0554-C212-F2023E71F5B5}"/>
              </a:ext>
            </a:extLst>
          </p:cNvPr>
          <p:cNvPicPr>
            <a:picLocks noChangeAspect="1"/>
          </p:cNvPicPr>
          <p:nvPr/>
        </p:nvPicPr>
        <p:blipFill>
          <a:blip r:embed="rId2"/>
          <a:stretch>
            <a:fillRect/>
          </a:stretch>
        </p:blipFill>
        <p:spPr>
          <a:xfrm>
            <a:off x="6096000" y="1994879"/>
            <a:ext cx="5597236" cy="3734179"/>
          </a:xfrm>
          <a:prstGeom prst="rect">
            <a:avLst/>
          </a:prstGeom>
        </p:spPr>
      </p:pic>
      <p:sp>
        <p:nvSpPr>
          <p:cNvPr id="16" name="TextBox 15">
            <a:extLst>
              <a:ext uri="{FF2B5EF4-FFF2-40B4-BE49-F238E27FC236}">
                <a16:creationId xmlns:a16="http://schemas.microsoft.com/office/drawing/2014/main" id="{A9E28663-927E-F753-DB1E-3C4075CE3E72}"/>
              </a:ext>
            </a:extLst>
          </p:cNvPr>
          <p:cNvSpPr txBox="1"/>
          <p:nvPr/>
        </p:nvSpPr>
        <p:spPr>
          <a:xfrm>
            <a:off x="6092952" y="5757942"/>
            <a:ext cx="609904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en.wikipedia.org</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/wiki/One-</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time_pad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98053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2AE95-B206-D269-B97D-D105C61EDD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D2CDA4-E683-C80F-A485-0FB06AD14EC7}"/>
              </a:ext>
            </a:extLst>
          </p:cNvPr>
          <p:cNvSpPr>
            <a:spLocks noGrp="1"/>
          </p:cNvSpPr>
          <p:nvPr>
            <p:ph type="title"/>
          </p:nvPr>
        </p:nvSpPr>
        <p:spPr/>
        <p:txBody>
          <a:bodyPr/>
          <a:lstStyle/>
          <a:p>
            <a:r>
              <a:rPr lang="en-US" dirty="0"/>
              <a:t>Cryptographic Primitive #3: </a:t>
            </a:r>
            <a:br>
              <a:rPr lang="en-US" dirty="0"/>
            </a:br>
            <a:r>
              <a:rPr lang="en-US" dirty="0"/>
              <a:t>Shared secret encryption</a:t>
            </a:r>
          </a:p>
        </p:txBody>
      </p:sp>
      <p:sp>
        <p:nvSpPr>
          <p:cNvPr id="3" name="Content Placeholder 2">
            <a:extLst>
              <a:ext uri="{FF2B5EF4-FFF2-40B4-BE49-F238E27FC236}">
                <a16:creationId xmlns:a16="http://schemas.microsoft.com/office/drawing/2014/main" id="{3ABEE5EC-BBCF-10C6-D9B5-D0BA1C7B0791}"/>
              </a:ext>
            </a:extLst>
          </p:cNvPr>
          <p:cNvSpPr>
            <a:spLocks noGrp="1"/>
          </p:cNvSpPr>
          <p:nvPr>
            <p:ph idx="1"/>
          </p:nvPr>
        </p:nvSpPr>
        <p:spPr>
          <a:xfrm>
            <a:off x="838199" y="1500159"/>
            <a:ext cx="10855037" cy="5025331"/>
          </a:xfrm>
        </p:spPr>
        <p:txBody>
          <a:bodyPr>
            <a:normAutofit/>
          </a:bodyPr>
          <a:lstStyle/>
          <a:p>
            <a:r>
              <a:rPr lang="en-US" dirty="0"/>
              <a:t>There are a couple of reasonably secure </a:t>
            </a:r>
            <a:r>
              <a:rPr lang="en-US" i="1" dirty="0"/>
              <a:t>symmetric encryption standards</a:t>
            </a:r>
            <a:endParaRPr lang="en-US" dirty="0"/>
          </a:p>
          <a:p>
            <a:r>
              <a:rPr lang="en-US" dirty="0"/>
              <a:t>Use a </a:t>
            </a:r>
            <a:r>
              <a:rPr lang="en-US" i="1" dirty="0"/>
              <a:t>small </a:t>
            </a:r>
            <a:r>
              <a:rPr lang="en-US" dirty="0"/>
              <a:t>shared secret to encrypt </a:t>
            </a:r>
            <a:r>
              <a:rPr lang="en-US" i="1" dirty="0"/>
              <a:t>lots </a:t>
            </a:r>
            <a:r>
              <a:rPr lang="en-US" dirty="0"/>
              <a:t>of data</a:t>
            </a:r>
          </a:p>
          <a:p>
            <a:r>
              <a:rPr lang="en-US" dirty="0"/>
              <a:t>We </a:t>
            </a:r>
            <a:r>
              <a:rPr lang="en-US" i="1" dirty="0"/>
              <a:t>think</a:t>
            </a:r>
            <a:r>
              <a:rPr lang="en-US" dirty="0"/>
              <a:t> most of the ones we currently use are pretty secure, even against quantum computers</a:t>
            </a:r>
          </a:p>
          <a:p>
            <a:r>
              <a:rPr lang="en-US" dirty="0"/>
              <a:t>Problem: how do share a secret with Amazon?</a:t>
            </a:r>
          </a:p>
          <a:p>
            <a:pPr marL="457200" lvl="1" indent="0">
              <a:buNone/>
            </a:pPr>
            <a:endParaRPr lang="en-US" b="1" dirty="0">
              <a:solidFill>
                <a:schemeClr val="accent2">
                  <a:lumMod val="50000"/>
                </a:schemeClr>
              </a:solidFill>
            </a:endParaRPr>
          </a:p>
          <a:p>
            <a:pPr lvl="1"/>
            <a:endParaRPr lang="en-US" b="1" dirty="0">
              <a:solidFill>
                <a:schemeClr val="accent2">
                  <a:lumMod val="50000"/>
                </a:schemeClr>
              </a:solidFill>
            </a:endParaRPr>
          </a:p>
          <a:p>
            <a:pPr lvl="1"/>
            <a:endParaRPr lang="en-US" b="1" dirty="0">
              <a:solidFill>
                <a:schemeClr val="accent2">
                  <a:lumMod val="50000"/>
                </a:schemeClr>
              </a:solidFill>
            </a:endParaRPr>
          </a:p>
        </p:txBody>
      </p:sp>
      <p:sp>
        <p:nvSpPr>
          <p:cNvPr id="4" name="Slide Number Placeholder 3">
            <a:extLst>
              <a:ext uri="{FF2B5EF4-FFF2-40B4-BE49-F238E27FC236}">
                <a16:creationId xmlns:a16="http://schemas.microsoft.com/office/drawing/2014/main" id="{9D838A7A-B213-21E6-81F8-389BE2C9956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Smiley Face 6">
            <a:extLst>
              <a:ext uri="{FF2B5EF4-FFF2-40B4-BE49-F238E27FC236}">
                <a16:creationId xmlns:a16="http://schemas.microsoft.com/office/drawing/2014/main" id="{E73AD0A2-0230-3039-AA6B-58F43D30A5BA}"/>
              </a:ext>
            </a:extLst>
          </p:cNvPr>
          <p:cNvGrpSpPr/>
          <p:nvPr/>
        </p:nvGrpSpPr>
        <p:grpSpPr>
          <a:xfrm>
            <a:off x="3228606" y="4337958"/>
            <a:ext cx="914401" cy="914401"/>
            <a:chOff x="0" y="0"/>
            <a:chExt cx="1828800" cy="1828800"/>
          </a:xfrm>
        </p:grpSpPr>
        <p:sp>
          <p:nvSpPr>
            <p:cNvPr id="7" name="Circle">
              <a:extLst>
                <a:ext uri="{FF2B5EF4-FFF2-40B4-BE49-F238E27FC236}">
                  <a16:creationId xmlns:a16="http://schemas.microsoft.com/office/drawing/2014/main" id="{C805E851-3966-CB02-A5A4-E3E9F4145BA8}"/>
                </a:ext>
              </a:extLst>
            </p:cNvPr>
            <p:cNvSpPr/>
            <p:nvPr/>
          </p:nvSpPr>
          <p:spPr>
            <a:xfrm>
              <a:off x="0" y="0"/>
              <a:ext cx="1828800" cy="1828800"/>
            </a:xfrm>
            <a:prstGeom prst="ellipse">
              <a:avLst/>
            </a:pr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hape">
              <a:extLst>
                <a:ext uri="{FF2B5EF4-FFF2-40B4-BE49-F238E27FC236}">
                  <a16:creationId xmlns:a16="http://schemas.microsoft.com/office/drawing/2014/main" id="{8FCDA78A-8EE0-2E88-5B04-68CE1A70305F}"/>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49607E79-1B64-52DA-261E-3003FC99974D}"/>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Database">
            <a:extLst>
              <a:ext uri="{FF2B5EF4-FFF2-40B4-BE49-F238E27FC236}">
                <a16:creationId xmlns:a16="http://schemas.microsoft.com/office/drawing/2014/main" id="{022D668E-D78B-B1A8-8E36-7B455A5FDDD8}"/>
              </a:ext>
            </a:extLst>
          </p:cNvPr>
          <p:cNvSpPr txBox="1"/>
          <p:nvPr/>
        </p:nvSpPr>
        <p:spPr>
          <a:xfrm>
            <a:off x="2711971" y="5478996"/>
            <a:ext cx="1875962" cy="4616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Human User</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0764E31-F131-9492-3762-90CEA3F5214F}"/>
              </a:ext>
            </a:extLst>
          </p:cNvPr>
          <p:cNvSpPr/>
          <p:nvPr/>
        </p:nvSpPr>
        <p:spPr>
          <a:xfrm>
            <a:off x="7407780" y="4028830"/>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Website</a:t>
            </a:r>
          </a:p>
        </p:txBody>
      </p:sp>
      <p:pic>
        <p:nvPicPr>
          <p:cNvPr id="12" name="Picture 2">
            <a:extLst>
              <a:ext uri="{FF2B5EF4-FFF2-40B4-BE49-F238E27FC236}">
                <a16:creationId xmlns:a16="http://schemas.microsoft.com/office/drawing/2014/main" id="{CF6AAB73-D4F7-AEC7-1448-126B7FF3F0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363" y="4028830"/>
            <a:ext cx="1205319" cy="15524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EC5B440F-CEE5-B2FD-0AF8-5F568DB244D0}"/>
              </a:ext>
            </a:extLst>
          </p:cNvPr>
          <p:cNvSpPr txBox="1"/>
          <p:nvPr/>
        </p:nvSpPr>
        <p:spPr>
          <a:xfrm>
            <a:off x="2841836" y="5863743"/>
            <a:ext cx="20761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Amazon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CB2C7D4B-A1CA-0C14-0D4A-5A9A038DFBEE}"/>
              </a:ext>
            </a:extLst>
          </p:cNvPr>
          <p:cNvSpPr txBox="1"/>
          <p:nvPr/>
        </p:nvSpPr>
        <p:spPr>
          <a:xfrm>
            <a:off x="7982647" y="5581279"/>
            <a:ext cx="61009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Amazon private key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C4F9CE04-986E-E28E-90B6-BEFBC77F7844}"/>
              </a:ext>
            </a:extLst>
          </p:cNvPr>
          <p:cNvSpPr txBox="1"/>
          <p:nvPr/>
        </p:nvSpPr>
        <p:spPr>
          <a:xfrm>
            <a:off x="8276936" y="5863743"/>
            <a:ext cx="20761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Amazon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849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E3314-4DB4-93C5-A6FE-01F446204C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23FA36-7958-662C-2CA6-AF043248EB1E}"/>
              </a:ext>
            </a:extLst>
          </p:cNvPr>
          <p:cNvSpPr>
            <a:spLocks noGrp="1"/>
          </p:cNvSpPr>
          <p:nvPr>
            <p:ph type="title"/>
          </p:nvPr>
        </p:nvSpPr>
        <p:spPr/>
        <p:txBody>
          <a:bodyPr/>
          <a:lstStyle/>
          <a:p>
            <a:r>
              <a:rPr lang="en-US" dirty="0"/>
              <a:t>Cryptographic Primitive #3: </a:t>
            </a:r>
            <a:br>
              <a:rPr lang="en-US" dirty="0"/>
            </a:br>
            <a:r>
              <a:rPr lang="en-US" dirty="0"/>
              <a:t>Shared secret encryption</a:t>
            </a:r>
          </a:p>
        </p:txBody>
      </p:sp>
      <p:sp>
        <p:nvSpPr>
          <p:cNvPr id="3" name="Content Placeholder 2">
            <a:extLst>
              <a:ext uri="{FF2B5EF4-FFF2-40B4-BE49-F238E27FC236}">
                <a16:creationId xmlns:a16="http://schemas.microsoft.com/office/drawing/2014/main" id="{7A61EE99-038B-2A11-8C84-9012DEFBDDF4}"/>
              </a:ext>
            </a:extLst>
          </p:cNvPr>
          <p:cNvSpPr>
            <a:spLocks noGrp="1"/>
          </p:cNvSpPr>
          <p:nvPr>
            <p:ph idx="1"/>
          </p:nvPr>
        </p:nvSpPr>
        <p:spPr>
          <a:xfrm>
            <a:off x="838199" y="1500159"/>
            <a:ext cx="10855037" cy="5025331"/>
          </a:xfrm>
        </p:spPr>
        <p:txBody>
          <a:bodyPr>
            <a:normAutofit/>
          </a:bodyPr>
          <a:lstStyle/>
          <a:p>
            <a:r>
              <a:rPr lang="en-US" dirty="0"/>
              <a:t>Problem: how do share a secret with Amazon?</a:t>
            </a:r>
          </a:p>
          <a:p>
            <a:r>
              <a:rPr lang="en-US" dirty="0"/>
              <a:t>If two people know two public keys and either one of the corresponding private keys, they can do math to come up with a shared secret, and use that for symmetric encryption!</a:t>
            </a:r>
          </a:p>
          <a:p>
            <a:r>
              <a:rPr lang="en-US" dirty="0"/>
              <a:t>Textbook ways of doing this are very vulnerable to quantum computers</a:t>
            </a:r>
          </a:p>
          <a:p>
            <a:endParaRPr lang="en-US" dirty="0"/>
          </a:p>
          <a:p>
            <a:pPr marL="457200" lvl="1" indent="0">
              <a:buNone/>
            </a:pPr>
            <a:endParaRPr lang="en-US" b="1" dirty="0">
              <a:solidFill>
                <a:schemeClr val="accent2">
                  <a:lumMod val="50000"/>
                </a:schemeClr>
              </a:solidFill>
            </a:endParaRPr>
          </a:p>
          <a:p>
            <a:pPr lvl="1"/>
            <a:endParaRPr lang="en-US" b="1" dirty="0">
              <a:solidFill>
                <a:schemeClr val="accent2">
                  <a:lumMod val="50000"/>
                </a:schemeClr>
              </a:solidFill>
            </a:endParaRPr>
          </a:p>
          <a:p>
            <a:pPr lvl="1"/>
            <a:endParaRPr lang="en-US" b="1" dirty="0">
              <a:solidFill>
                <a:schemeClr val="accent2">
                  <a:lumMod val="50000"/>
                </a:schemeClr>
              </a:solidFill>
            </a:endParaRPr>
          </a:p>
        </p:txBody>
      </p:sp>
      <p:sp>
        <p:nvSpPr>
          <p:cNvPr id="4" name="Slide Number Placeholder 3">
            <a:extLst>
              <a:ext uri="{FF2B5EF4-FFF2-40B4-BE49-F238E27FC236}">
                <a16:creationId xmlns:a16="http://schemas.microsoft.com/office/drawing/2014/main" id="{F79978B1-A392-A9A4-4AE9-48E2F787B7F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grpSp>
        <p:nvGrpSpPr>
          <p:cNvPr id="6" name="Smiley Face 6">
            <a:extLst>
              <a:ext uri="{FF2B5EF4-FFF2-40B4-BE49-F238E27FC236}">
                <a16:creationId xmlns:a16="http://schemas.microsoft.com/office/drawing/2014/main" id="{D6EB14EF-48C6-2193-49F9-D653E04EB06C}"/>
              </a:ext>
            </a:extLst>
          </p:cNvPr>
          <p:cNvGrpSpPr/>
          <p:nvPr/>
        </p:nvGrpSpPr>
        <p:grpSpPr>
          <a:xfrm>
            <a:off x="3228606" y="4337958"/>
            <a:ext cx="914401" cy="914401"/>
            <a:chOff x="0" y="0"/>
            <a:chExt cx="1828800" cy="1828800"/>
          </a:xfrm>
        </p:grpSpPr>
        <p:sp>
          <p:nvSpPr>
            <p:cNvPr id="7" name="Circle">
              <a:extLst>
                <a:ext uri="{FF2B5EF4-FFF2-40B4-BE49-F238E27FC236}">
                  <a16:creationId xmlns:a16="http://schemas.microsoft.com/office/drawing/2014/main" id="{46155895-7091-B5AA-392D-349E33127AE6}"/>
                </a:ext>
              </a:extLst>
            </p:cNvPr>
            <p:cNvSpPr/>
            <p:nvPr/>
          </p:nvSpPr>
          <p:spPr>
            <a:xfrm>
              <a:off x="0" y="0"/>
              <a:ext cx="1828800" cy="1828800"/>
            </a:xfrm>
            <a:prstGeom prst="ellipse">
              <a:avLst/>
            </a:prstGeom>
            <a:solidFill>
              <a:srgbClr val="FBE5D6"/>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Shape">
              <a:extLst>
                <a:ext uri="{FF2B5EF4-FFF2-40B4-BE49-F238E27FC236}">
                  <a16:creationId xmlns:a16="http://schemas.microsoft.com/office/drawing/2014/main" id="{BF4A8EC3-8D36-5FF8-9FDC-7BD96777D793}"/>
                </a:ext>
              </a:extLst>
            </p:cNvPr>
            <p:cNvSpPr/>
            <p:nvPr/>
          </p:nvSpPr>
          <p:spPr>
            <a:xfrm>
              <a:off x="526204" y="545675"/>
              <a:ext cx="776393" cy="190501"/>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1186" y="0"/>
                    <a:pt x="2650" y="0"/>
                  </a:cubicBezTo>
                  <a:cubicBezTo>
                    <a:pt x="4113" y="0"/>
                    <a:pt x="5300" y="4835"/>
                    <a:pt x="5300" y="10800"/>
                  </a:cubicBezTo>
                  <a:cubicBezTo>
                    <a:pt x="5300" y="16765"/>
                    <a:pt x="4113" y="21600"/>
                    <a:pt x="2650" y="21600"/>
                  </a:cubicBezTo>
                  <a:cubicBezTo>
                    <a:pt x="1186" y="21600"/>
                    <a:pt x="0" y="16765"/>
                    <a:pt x="0" y="10800"/>
                  </a:cubicBezTo>
                  <a:moveTo>
                    <a:pt x="16300" y="10800"/>
                  </a:moveTo>
                  <a:cubicBezTo>
                    <a:pt x="16300" y="4835"/>
                    <a:pt x="17487" y="0"/>
                    <a:pt x="18950" y="0"/>
                  </a:cubicBezTo>
                  <a:cubicBezTo>
                    <a:pt x="20414" y="0"/>
                    <a:pt x="21600" y="4835"/>
                    <a:pt x="21600" y="10800"/>
                  </a:cubicBezTo>
                  <a:cubicBezTo>
                    <a:pt x="21600" y="16765"/>
                    <a:pt x="20414" y="21600"/>
                    <a:pt x="18950" y="21600"/>
                  </a:cubicBezTo>
                  <a:cubicBezTo>
                    <a:pt x="17487" y="21600"/>
                    <a:pt x="16300" y="16765"/>
                    <a:pt x="16300" y="10800"/>
                  </a:cubicBezTo>
                </a:path>
              </a:pathLst>
            </a:custGeom>
            <a:solidFill>
              <a:srgbClr val="000000">
                <a:alpha val="20000"/>
              </a:srgbClr>
            </a:solidFill>
            <a:ln w="12700" cap="flat">
              <a:noFill/>
              <a:miter lim="4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5D0A683B-26AC-196C-7935-8EA13516FE11}"/>
                </a:ext>
              </a:extLst>
            </p:cNvPr>
            <p:cNvSpPr/>
            <p:nvPr/>
          </p:nvSpPr>
          <p:spPr>
            <a:xfrm>
              <a:off x="0" y="0"/>
              <a:ext cx="1828800" cy="1828800"/>
            </a:xfrm>
            <a:custGeom>
              <a:avLst/>
              <a:gdLst/>
              <a:ahLst/>
              <a:cxnLst>
                <a:cxn ang="0">
                  <a:pos x="wd2" y="hd2"/>
                </a:cxn>
                <a:cxn ang="5400000">
                  <a:pos x="wd2" y="hd2"/>
                </a:cxn>
                <a:cxn ang="10800000">
                  <a:pos x="wd2" y="hd2"/>
                </a:cxn>
                <a:cxn ang="16200000">
                  <a:pos x="wd2" y="hd2"/>
                </a:cxn>
              </a:cxnLst>
              <a:rect l="0" t="0" r="r" b="b"/>
              <a:pathLst>
                <a:path w="21600" h="21600" extrusionOk="0">
                  <a:moveTo>
                    <a:pt x="6215" y="7570"/>
                  </a:moveTo>
                  <a:cubicBezTo>
                    <a:pt x="6215" y="6949"/>
                    <a:pt x="6719" y="6445"/>
                    <a:pt x="7340" y="6445"/>
                  </a:cubicBezTo>
                  <a:cubicBezTo>
                    <a:pt x="7961" y="6445"/>
                    <a:pt x="8465" y="6949"/>
                    <a:pt x="8465" y="7570"/>
                  </a:cubicBezTo>
                  <a:cubicBezTo>
                    <a:pt x="8465" y="8191"/>
                    <a:pt x="7961" y="8695"/>
                    <a:pt x="7340" y="8695"/>
                  </a:cubicBezTo>
                  <a:cubicBezTo>
                    <a:pt x="6719" y="8695"/>
                    <a:pt x="6215" y="8191"/>
                    <a:pt x="6215" y="7570"/>
                  </a:cubicBezTo>
                  <a:moveTo>
                    <a:pt x="13135" y="7570"/>
                  </a:moveTo>
                  <a:cubicBezTo>
                    <a:pt x="13135" y="6949"/>
                    <a:pt x="13639" y="6445"/>
                    <a:pt x="14260" y="6445"/>
                  </a:cubicBezTo>
                  <a:cubicBezTo>
                    <a:pt x="14881" y="6445"/>
                    <a:pt x="15385" y="6949"/>
                    <a:pt x="15385" y="7570"/>
                  </a:cubicBezTo>
                  <a:cubicBezTo>
                    <a:pt x="15385" y="8191"/>
                    <a:pt x="14881" y="8695"/>
                    <a:pt x="14260" y="8695"/>
                  </a:cubicBezTo>
                  <a:cubicBezTo>
                    <a:pt x="13639" y="8695"/>
                    <a:pt x="13135" y="8191"/>
                    <a:pt x="13135" y="7570"/>
                  </a:cubicBezTo>
                  <a:moveTo>
                    <a:pt x="4946" y="15510"/>
                  </a:moveTo>
                  <a:cubicBezTo>
                    <a:pt x="8849" y="18190"/>
                    <a:pt x="12747" y="18190"/>
                    <a:pt x="16640" y="15510"/>
                  </a:cubicBezTo>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noFill/>
            <a:ln w="25400" cap="flat">
              <a:solidFill>
                <a:srgbClr val="0070C0"/>
              </a:solidFill>
              <a:prstDash val="solid"/>
              <a:miter lim="800000"/>
            </a:ln>
            <a:effectLst/>
          </p:spPr>
          <p:txBody>
            <a:bodyPr wrap="square" lIns="45720" tIns="45720" rIns="45720" bIns="4572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0" name="Database">
            <a:extLst>
              <a:ext uri="{FF2B5EF4-FFF2-40B4-BE49-F238E27FC236}">
                <a16:creationId xmlns:a16="http://schemas.microsoft.com/office/drawing/2014/main" id="{91755C23-3F38-72FE-4559-012F9B2D6032}"/>
              </a:ext>
            </a:extLst>
          </p:cNvPr>
          <p:cNvSpPr txBox="1"/>
          <p:nvPr/>
        </p:nvSpPr>
        <p:spPr>
          <a:xfrm>
            <a:off x="2711971" y="5478996"/>
            <a:ext cx="1875962" cy="461665"/>
          </a:xfrm>
          <a:prstGeom prst="rect">
            <a:avLst/>
          </a:prstGeom>
          <a:noFill/>
          <a:ln w="254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20" tIns="45720" rIns="45720" bIns="45720" numCol="1" anchor="ctr">
            <a:spAutoFit/>
          </a:bodyPr>
          <a:lstStyle>
            <a:lvl1pPr>
              <a:defRPr sz="4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2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US" sz="2400" b="0" i="0" u="none" strike="noStrike" kern="1200" cap="none" spc="0" normalizeH="0" baseline="0" noProof="0">
                <a:ln>
                  <a:noFill/>
                </a:ln>
                <a:solidFill>
                  <a:prstClr val="black"/>
                </a:solidFill>
                <a:effectLst/>
                <a:uLnTx/>
                <a:uFillTx/>
                <a:latin typeface="Calibri" panose="020F0502020204030204"/>
                <a:ea typeface="+mn-ea"/>
                <a:cs typeface="+mn-cs"/>
              </a:rPr>
              <a:t>Human User</a:t>
            </a:r>
            <a:endParaRPr kumimoji="0"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776576F-759A-C316-2C11-1CD0A5B41B2B}"/>
              </a:ext>
            </a:extLst>
          </p:cNvPr>
          <p:cNvSpPr/>
          <p:nvPr/>
        </p:nvSpPr>
        <p:spPr>
          <a:xfrm>
            <a:off x="7407780" y="4028830"/>
            <a:ext cx="1738312" cy="155245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Amazon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Website</a:t>
            </a:r>
          </a:p>
        </p:txBody>
      </p:sp>
      <p:pic>
        <p:nvPicPr>
          <p:cNvPr id="12" name="Picture 2">
            <a:extLst>
              <a:ext uri="{FF2B5EF4-FFF2-40B4-BE49-F238E27FC236}">
                <a16:creationId xmlns:a16="http://schemas.microsoft.com/office/drawing/2014/main" id="{4553B313-09E9-2088-3E86-6E11585EC8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363" y="4028830"/>
            <a:ext cx="1205319" cy="155245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0782D7AE-34DC-E169-C818-09ABD8CF9C7D}"/>
              </a:ext>
            </a:extLst>
          </p:cNvPr>
          <p:cNvSpPr txBox="1"/>
          <p:nvPr/>
        </p:nvSpPr>
        <p:spPr>
          <a:xfrm>
            <a:off x="2841836" y="5863743"/>
            <a:ext cx="20761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Amazon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138E00C-C44B-90B1-7EBA-88B6EC544DF2}"/>
              </a:ext>
            </a:extLst>
          </p:cNvPr>
          <p:cNvSpPr txBox="1"/>
          <p:nvPr/>
        </p:nvSpPr>
        <p:spPr>
          <a:xfrm>
            <a:off x="7982647" y="5581279"/>
            <a:ext cx="61009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Amazon private key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D60307E6-09F0-1FB9-F530-7DD56046D956}"/>
              </a:ext>
            </a:extLst>
          </p:cNvPr>
          <p:cNvSpPr txBox="1"/>
          <p:nvPr/>
        </p:nvSpPr>
        <p:spPr>
          <a:xfrm>
            <a:off x="8276936" y="5863743"/>
            <a:ext cx="207613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Amazon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61DE91EC-E5BF-DE98-EC87-FE9695E23487}"/>
              </a:ext>
            </a:extLst>
          </p:cNvPr>
          <p:cNvSpPr txBox="1"/>
          <p:nvPr/>
        </p:nvSpPr>
        <p:spPr>
          <a:xfrm>
            <a:off x="3062680" y="6194617"/>
            <a:ext cx="61009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ED7D31">
                    <a:lumMod val="50000"/>
                  </a:srgbClr>
                </a:solidFill>
                <a:effectLst/>
                <a:uLnTx/>
                <a:uFillTx/>
                <a:latin typeface="Calibri" panose="020F0502020204030204"/>
                <a:ea typeface="+mn-ea"/>
                <a:cs typeface="+mn-cs"/>
              </a:rPr>
              <a:t>Rando private key</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8F981CE0-E5F7-D484-C1ED-9C84DA824B12}"/>
              </a:ext>
            </a:extLst>
          </p:cNvPr>
          <p:cNvSpPr txBox="1"/>
          <p:nvPr/>
        </p:nvSpPr>
        <p:spPr>
          <a:xfrm>
            <a:off x="5075109" y="4657949"/>
            <a:ext cx="2076138"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Hi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i’m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 rando, here’s my </a:t>
            </a: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Rando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7" name="Straight Arrow Connector 16">
            <a:extLst>
              <a:ext uri="{FF2B5EF4-FFF2-40B4-BE49-F238E27FC236}">
                <a16:creationId xmlns:a16="http://schemas.microsoft.com/office/drawing/2014/main" id="{44E08451-825F-06DE-142C-BCF9DD2D9730}"/>
              </a:ext>
            </a:extLst>
          </p:cNvPr>
          <p:cNvCxnSpPr>
            <a:cxnSpLocks/>
          </p:cNvCxnSpPr>
          <p:nvPr/>
        </p:nvCxnSpPr>
        <p:spPr>
          <a:xfrm flipV="1">
            <a:off x="4301030" y="4610796"/>
            <a:ext cx="2979446" cy="184362"/>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TextBox 19">
            <a:extLst>
              <a:ext uri="{FF2B5EF4-FFF2-40B4-BE49-F238E27FC236}">
                <a16:creationId xmlns:a16="http://schemas.microsoft.com/office/drawing/2014/main" id="{7027DD44-98AF-7774-21D8-BD48EB947D4A}"/>
              </a:ext>
            </a:extLst>
          </p:cNvPr>
          <p:cNvSpPr txBox="1"/>
          <p:nvPr/>
        </p:nvSpPr>
        <p:spPr>
          <a:xfrm>
            <a:off x="3062680" y="6488668"/>
            <a:ext cx="704319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Rando public key</a:t>
            </a:r>
            <a:r>
              <a:rPr kumimoji="0" lang="en-US" sz="18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 </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loud Callout 20">
            <a:extLst>
              <a:ext uri="{FF2B5EF4-FFF2-40B4-BE49-F238E27FC236}">
                <a16:creationId xmlns:a16="http://schemas.microsoft.com/office/drawing/2014/main" id="{DBC32E37-93AE-B5DB-A776-65103FE25E55}"/>
              </a:ext>
            </a:extLst>
          </p:cNvPr>
          <p:cNvSpPr/>
          <p:nvPr/>
        </p:nvSpPr>
        <p:spPr>
          <a:xfrm>
            <a:off x="9746580" y="3752000"/>
            <a:ext cx="2934043" cy="2198611"/>
          </a:xfrm>
          <a:prstGeom prst="cloudCallout">
            <a:avLst>
              <a:gd name="adj1" fmla="val -59135"/>
              <a:gd name="adj2" fmla="val -3159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Rando public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Amazon pubic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Amazon private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SAME huge number</a:t>
            </a:r>
          </a:p>
        </p:txBody>
      </p:sp>
      <p:sp>
        <p:nvSpPr>
          <p:cNvPr id="22" name="Cloud Callout 21">
            <a:extLst>
              <a:ext uri="{FF2B5EF4-FFF2-40B4-BE49-F238E27FC236}">
                <a16:creationId xmlns:a16="http://schemas.microsoft.com/office/drawing/2014/main" id="{9207D29F-DE02-D177-3542-90A1B53E01BC}"/>
              </a:ext>
            </a:extLst>
          </p:cNvPr>
          <p:cNvSpPr/>
          <p:nvPr/>
        </p:nvSpPr>
        <p:spPr>
          <a:xfrm>
            <a:off x="-69907" y="3849798"/>
            <a:ext cx="2934043" cy="2198611"/>
          </a:xfrm>
          <a:prstGeom prst="cloudCallout">
            <a:avLst>
              <a:gd name="adj1" fmla="val 60397"/>
              <a:gd name="adj2" fmla="val -2001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Rando public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r>
              <a:rPr kumimoji="0" lang="en-US" sz="1800" b="1" i="0" u="none" strike="noStrike" kern="1200" cap="none" spc="0" normalizeH="0" baseline="0" noProof="0" dirty="0">
                <a:ln>
                  <a:noFill/>
                </a:ln>
                <a:solidFill>
                  <a:srgbClr val="4472C4"/>
                </a:solidFill>
                <a:effectLst/>
                <a:uLnTx/>
                <a:uFillTx/>
                <a:latin typeface="Calibri" panose="020F0502020204030204"/>
                <a:ea typeface="+mn-ea"/>
                <a:cs typeface="+mn-cs"/>
              </a:rPr>
              <a:t>Amazon pubic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b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br>
            <a:r>
              <a:rPr kumimoji="0" lang="en-US" sz="1800" b="1" i="0" u="none" strike="noStrike" kern="1200" cap="none" spc="0" normalizeH="0" baseline="0" noProof="0" dirty="0">
                <a:ln>
                  <a:noFill/>
                </a:ln>
                <a:solidFill>
                  <a:srgbClr val="ED7D31"/>
                </a:solidFill>
                <a:effectLst/>
                <a:uLnTx/>
                <a:uFillTx/>
                <a:latin typeface="Calibri" panose="020F0502020204030204"/>
                <a:ea typeface="+mn-ea"/>
                <a:cs typeface="+mn-cs"/>
              </a:rPr>
              <a:t>Rando private </a:t>
            </a:r>
            <a:r>
              <a:rPr kumimoji="0" lang="en-US" sz="1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some huge number</a:t>
            </a:r>
          </a:p>
        </p:txBody>
      </p:sp>
    </p:spTree>
    <p:extLst>
      <p:ext uri="{BB962C8B-B14F-4D97-AF65-F5344CB8AC3E}">
        <p14:creationId xmlns:p14="http://schemas.microsoft.com/office/powerpoint/2010/main" val="2359572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5272-3533-3B75-0509-C2299A4C4996}"/>
              </a:ext>
            </a:extLst>
          </p:cNvPr>
          <p:cNvSpPr>
            <a:spLocks noGrp="1"/>
          </p:cNvSpPr>
          <p:nvPr>
            <p:ph type="title"/>
          </p:nvPr>
        </p:nvSpPr>
        <p:spPr/>
        <p:txBody>
          <a:bodyPr/>
          <a:lstStyle/>
          <a:p>
            <a:r>
              <a:rPr lang="en-US" dirty="0"/>
              <a:t>Cryptographic Primitive #1: Hash</a:t>
            </a:r>
          </a:p>
        </p:txBody>
      </p:sp>
      <p:sp>
        <p:nvSpPr>
          <p:cNvPr id="3" name="Content Placeholder 2">
            <a:extLst>
              <a:ext uri="{FF2B5EF4-FFF2-40B4-BE49-F238E27FC236}">
                <a16:creationId xmlns:a16="http://schemas.microsoft.com/office/drawing/2014/main" id="{A92DD185-F4B9-E328-1BAC-382AF4A1067F}"/>
              </a:ext>
            </a:extLst>
          </p:cNvPr>
          <p:cNvSpPr>
            <a:spLocks noGrp="1"/>
          </p:cNvSpPr>
          <p:nvPr>
            <p:ph idx="1"/>
          </p:nvPr>
        </p:nvSpPr>
        <p:spPr>
          <a:xfrm>
            <a:off x="838199" y="1500159"/>
            <a:ext cx="10855037" cy="5025331"/>
          </a:xfrm>
        </p:spPr>
        <p:txBody>
          <a:bodyPr>
            <a:normAutofit/>
          </a:bodyPr>
          <a:lstStyle/>
          <a:p>
            <a:pPr marL="0" indent="0">
              <a:buNone/>
            </a:pPr>
            <a:r>
              <a:rPr lang="en-US" dirty="0"/>
              <a:t>square(-4.5) = 20.25</a:t>
            </a:r>
          </a:p>
          <a:p>
            <a:r>
              <a:rPr lang="en-US" dirty="0"/>
              <a:t>Exactly two real numbers could have produced that output</a:t>
            </a:r>
          </a:p>
          <a:p>
            <a:r>
              <a:rPr lang="en-US" dirty="0"/>
              <a:t>You can easily find the other one</a:t>
            </a:r>
          </a:p>
          <a:p>
            <a:r>
              <a:rPr lang="en-US" dirty="0"/>
              <a:t>You can easily find </a:t>
            </a:r>
            <a:r>
              <a:rPr lang="en-US" i="1" dirty="0"/>
              <a:t>x</a:t>
            </a:r>
            <a:r>
              <a:rPr lang="en-US" dirty="0"/>
              <a:t> such that square(</a:t>
            </a:r>
            <a:r>
              <a:rPr lang="en-US" i="1" dirty="0"/>
              <a:t>x</a:t>
            </a:r>
            <a:r>
              <a:rPr lang="en-US" dirty="0"/>
              <a:t>) = 2</a:t>
            </a:r>
            <a:r>
              <a:rPr lang="en-US" b="1" u="sng" dirty="0"/>
              <a:t>8</a:t>
            </a:r>
            <a:r>
              <a:rPr lang="en-US" dirty="0"/>
              <a:t>.25 easily</a:t>
            </a:r>
          </a:p>
          <a:p>
            <a:pPr marL="0" indent="0">
              <a:buNone/>
            </a:pPr>
            <a:endParaRPr lang="en-US" dirty="0"/>
          </a:p>
          <a:p>
            <a:pPr marL="0" indent="0">
              <a:buNone/>
            </a:pPr>
            <a:r>
              <a:rPr lang="en-US" dirty="0"/>
              <a:t>sha256(“password”) = </a:t>
            </a:r>
            <a:r>
              <a:rPr lang="en-US" sz="2000" dirty="0">
                <a:latin typeface="Andale Mono" panose="020B0509000000000004" pitchFamily="49" charset="0"/>
              </a:rPr>
              <a:t>5e884898da28047151d0e56f8dc6292773603d0d6aa…</a:t>
            </a:r>
          </a:p>
          <a:p>
            <a:r>
              <a:rPr lang="en-US" dirty="0"/>
              <a:t>(Probably) </a:t>
            </a:r>
            <a:r>
              <a:rPr lang="en-US" i="1" dirty="0"/>
              <a:t>infinitely many</a:t>
            </a:r>
            <a:r>
              <a:rPr lang="en-US" dirty="0"/>
              <a:t> strings could have produced that output</a:t>
            </a:r>
          </a:p>
          <a:p>
            <a:r>
              <a:rPr lang="en-US" dirty="0"/>
              <a:t>You </a:t>
            </a:r>
            <a:r>
              <a:rPr lang="en-US" i="1" dirty="0"/>
              <a:t>cannot </a:t>
            </a:r>
            <a:r>
              <a:rPr lang="en-US" dirty="0"/>
              <a:t>easily find another one</a:t>
            </a:r>
          </a:p>
          <a:p>
            <a:r>
              <a:rPr lang="en-US" dirty="0"/>
              <a:t>You </a:t>
            </a:r>
            <a:r>
              <a:rPr lang="en-US" i="1" dirty="0"/>
              <a:t>cannot </a:t>
            </a:r>
            <a:r>
              <a:rPr lang="en-US" dirty="0"/>
              <a:t>easily find </a:t>
            </a:r>
            <a:r>
              <a:rPr lang="en-US" i="1" dirty="0"/>
              <a:t>x</a:t>
            </a:r>
            <a:r>
              <a:rPr lang="en-US" dirty="0"/>
              <a:t> such that sha256(</a:t>
            </a:r>
            <a:r>
              <a:rPr lang="en-US" i="1" dirty="0"/>
              <a:t>x</a:t>
            </a:r>
            <a:r>
              <a:rPr lang="en-US" dirty="0"/>
              <a:t>) = </a:t>
            </a:r>
            <a:r>
              <a:rPr lang="en-US" sz="2000" dirty="0">
                <a:latin typeface="Andale Mono" panose="020B0509000000000004" pitchFamily="49" charset="0"/>
              </a:rPr>
              <a:t>5e</a:t>
            </a:r>
            <a:r>
              <a:rPr lang="en-US" sz="2000" b="1" u="sng" dirty="0">
                <a:latin typeface="Andale Mono" panose="020B0509000000000004" pitchFamily="49" charset="0"/>
              </a:rPr>
              <a:t>9</a:t>
            </a:r>
            <a:r>
              <a:rPr lang="en-US" sz="2000" dirty="0">
                <a:latin typeface="Andale Mono" panose="020B0509000000000004" pitchFamily="49" charset="0"/>
              </a:rPr>
              <a:t>84898da2804715…</a:t>
            </a:r>
            <a:endParaRPr lang="en-US" dirty="0"/>
          </a:p>
        </p:txBody>
      </p:sp>
      <p:sp>
        <p:nvSpPr>
          <p:cNvPr id="4" name="Slide Number Placeholder 3">
            <a:extLst>
              <a:ext uri="{FF2B5EF4-FFF2-40B4-BE49-F238E27FC236}">
                <a16:creationId xmlns:a16="http://schemas.microsoft.com/office/drawing/2014/main" id="{FF27408C-17FE-B9D4-4F4B-3A98EFAEB85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93979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6929-80A7-ECC2-A471-5216DC84B52E}"/>
              </a:ext>
            </a:extLst>
          </p:cNvPr>
          <p:cNvSpPr>
            <a:spLocks noGrp="1"/>
          </p:cNvSpPr>
          <p:nvPr>
            <p:ph type="title"/>
          </p:nvPr>
        </p:nvSpPr>
        <p:spPr/>
        <p:txBody>
          <a:bodyPr/>
          <a:lstStyle/>
          <a:p>
            <a:r>
              <a:rPr lang="en-US" dirty="0"/>
              <a:t>Review of this whirlwind tour</a:t>
            </a:r>
          </a:p>
        </p:txBody>
      </p:sp>
      <p:sp>
        <p:nvSpPr>
          <p:cNvPr id="3" name="Content Placeholder 2">
            <a:extLst>
              <a:ext uri="{FF2B5EF4-FFF2-40B4-BE49-F238E27FC236}">
                <a16:creationId xmlns:a16="http://schemas.microsoft.com/office/drawing/2014/main" id="{F9EBCA71-CAD2-E9A5-EDD6-0F64ED34259F}"/>
              </a:ext>
            </a:extLst>
          </p:cNvPr>
          <p:cNvSpPr>
            <a:spLocks noGrp="1"/>
          </p:cNvSpPr>
          <p:nvPr>
            <p:ph idx="1"/>
          </p:nvPr>
        </p:nvSpPr>
        <p:spPr>
          <a:xfrm>
            <a:off x="838199" y="1500160"/>
            <a:ext cx="9879957" cy="5097410"/>
          </a:xfrm>
        </p:spPr>
        <p:txBody>
          <a:bodyPr>
            <a:normAutofit/>
          </a:bodyPr>
          <a:lstStyle/>
          <a:p>
            <a:pPr marL="0" indent="0">
              <a:buNone/>
            </a:pPr>
            <a:r>
              <a:rPr lang="en-US" dirty="0"/>
              <a:t>Four big ideas Rob thought were worth emphasizing:</a:t>
            </a:r>
          </a:p>
          <a:p>
            <a:pPr marL="514350" indent="-514350">
              <a:buFont typeface="+mj-lt"/>
              <a:buAutoNum type="arabicPeriod"/>
            </a:pPr>
            <a:r>
              <a:rPr lang="en-US" dirty="0"/>
              <a:t>Use an established solution</a:t>
            </a:r>
          </a:p>
          <a:p>
            <a:pPr marL="514350" indent="-514350">
              <a:buFont typeface="+mj-lt"/>
              <a:buAutoNum type="arabicPeriod"/>
            </a:pPr>
            <a:r>
              <a:rPr lang="en-US" dirty="0"/>
              <a:t>Watch for new attack surfaces</a:t>
            </a:r>
          </a:p>
          <a:p>
            <a:pPr marL="514350" indent="-514350">
              <a:buFont typeface="+mj-lt"/>
              <a:buAutoNum type="arabicPeriod"/>
            </a:pPr>
            <a:r>
              <a:rPr lang="en-US" dirty="0"/>
              <a:t>Beware the man in the middle</a:t>
            </a:r>
          </a:p>
          <a:p>
            <a:pPr marL="514350" indent="-514350">
              <a:buFont typeface="+mj-lt"/>
              <a:buAutoNum type="arabicPeriod"/>
            </a:pPr>
            <a:r>
              <a:rPr lang="en-US" dirty="0"/>
              <a:t>It’s all chains and webs of trust</a:t>
            </a:r>
          </a:p>
          <a:p>
            <a:pPr marL="0" indent="0">
              <a:buNone/>
            </a:pPr>
            <a:r>
              <a:rPr lang="en-US" dirty="0"/>
              <a:t>Three cryptographic primitives you should be aware of:</a:t>
            </a:r>
          </a:p>
          <a:p>
            <a:pPr marL="514350" indent="-514350">
              <a:buFont typeface="+mj-lt"/>
              <a:buAutoNum type="arabicPeriod"/>
            </a:pPr>
            <a:r>
              <a:rPr lang="en-US" dirty="0"/>
              <a:t>Hash</a:t>
            </a:r>
          </a:p>
          <a:p>
            <a:pPr marL="514350" indent="-514350">
              <a:buFont typeface="+mj-lt"/>
              <a:buAutoNum type="arabicPeriod"/>
            </a:pPr>
            <a:r>
              <a:rPr lang="en-US" dirty="0"/>
              <a:t>Signing/message authentication codes</a:t>
            </a:r>
          </a:p>
          <a:p>
            <a:pPr marL="514350" indent="-514350">
              <a:buFont typeface="+mj-lt"/>
              <a:buAutoNum type="arabicPeriod"/>
            </a:pPr>
            <a:r>
              <a:rPr lang="en-US" dirty="0"/>
              <a:t>Shared secret encryption</a:t>
            </a:r>
          </a:p>
        </p:txBody>
      </p:sp>
      <p:sp>
        <p:nvSpPr>
          <p:cNvPr id="4" name="Slide Number Placeholder 3">
            <a:extLst>
              <a:ext uri="{FF2B5EF4-FFF2-40B4-BE49-F238E27FC236}">
                <a16:creationId xmlns:a16="http://schemas.microsoft.com/office/drawing/2014/main" id="{F9228250-652E-BA74-B408-89AC74D8E2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61378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0FD4CE-8757-EA15-BE77-BC35424CF19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78B776-769F-B903-F90D-084FA52BA5D6}"/>
              </a:ext>
            </a:extLst>
          </p:cNvPr>
          <p:cNvSpPr>
            <a:spLocks noGrp="1"/>
          </p:cNvSpPr>
          <p:nvPr>
            <p:ph type="title"/>
          </p:nvPr>
        </p:nvSpPr>
        <p:spPr>
          <a:xfrm>
            <a:off x="838200" y="18255"/>
            <a:ext cx="10515600" cy="1325563"/>
          </a:xfrm>
        </p:spPr>
        <p:txBody>
          <a:bodyPr/>
          <a:lstStyle/>
          <a:p>
            <a:r>
              <a:rPr lang="en-US" dirty="0"/>
              <a:t>Learning Objectives for this Lesson</a:t>
            </a:r>
          </a:p>
        </p:txBody>
      </p:sp>
      <p:sp>
        <p:nvSpPr>
          <p:cNvPr id="3" name="Text Placeholder 2">
            <a:extLst>
              <a:ext uri="{FF2B5EF4-FFF2-40B4-BE49-F238E27FC236}">
                <a16:creationId xmlns:a16="http://schemas.microsoft.com/office/drawing/2014/main" id="{9B5DA572-425E-D01F-9E26-E5599C28DADE}"/>
              </a:ext>
            </a:extLst>
          </p:cNvPr>
          <p:cNvSpPr>
            <a:spLocks noGrp="1"/>
          </p:cNvSpPr>
          <p:nvPr>
            <p:ph idx="1"/>
          </p:nvPr>
        </p:nvSpPr>
        <p:spPr>
          <a:xfrm>
            <a:off x="838200" y="1500160"/>
            <a:ext cx="7887346" cy="4351338"/>
          </a:xfrm>
        </p:spPr>
        <p:txBody>
          <a:bodyPr vert="horz" lIns="91440" tIns="45720" rIns="91440" bIns="45720" rtlCol="0" anchor="t">
            <a:normAutofit/>
          </a:bodyPr>
          <a:lstStyle/>
          <a:p>
            <a:r>
              <a:rPr lang="en-US" dirty="0"/>
              <a:t>Now that it’s the end of the lesson, you should be able to:</a:t>
            </a:r>
          </a:p>
          <a:p>
            <a:pPr lvl="1"/>
            <a:r>
              <a:rPr lang="en-US" dirty="0"/>
              <a:t>Explain why you should always hash and salt your passwords</a:t>
            </a:r>
          </a:p>
          <a:p>
            <a:pPr lvl="1"/>
            <a:r>
              <a:rPr lang="en-US" dirty="0"/>
              <a:t>Have basic literacy in some key cryptographic primitives (hashes, message authentication codes, and encryption)</a:t>
            </a:r>
          </a:p>
          <a:p>
            <a:pPr lvl="1"/>
            <a:r>
              <a:rPr lang="en-US" dirty="0"/>
              <a:t>Define key terms (attack surface, threat model) relating to software/system security</a:t>
            </a:r>
          </a:p>
          <a:p>
            <a:pPr lvl="1"/>
            <a:r>
              <a:rPr lang="en-US" dirty="0"/>
              <a:t>Explain why all aspects of software engineering are necessary to think about in order to think about security</a:t>
            </a:r>
          </a:p>
        </p:txBody>
      </p:sp>
      <p:sp>
        <p:nvSpPr>
          <p:cNvPr id="5" name="Slide Number Placeholder 4">
            <a:extLst>
              <a:ext uri="{FF2B5EF4-FFF2-40B4-BE49-F238E27FC236}">
                <a16:creationId xmlns:a16="http://schemas.microsoft.com/office/drawing/2014/main" id="{ABD87D0F-B7B1-B2BC-4E67-F57B31592CBE}"/>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CB4B4D-7CA3-9044-876B-883B54F8677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831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7E235E-736D-386C-6EC7-A4C81AE94C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D29129-ED1D-923E-1CC6-09FE8634EC7A}"/>
              </a:ext>
            </a:extLst>
          </p:cNvPr>
          <p:cNvSpPr>
            <a:spLocks noGrp="1"/>
          </p:cNvSpPr>
          <p:nvPr>
            <p:ph type="title"/>
          </p:nvPr>
        </p:nvSpPr>
        <p:spPr>
          <a:xfrm>
            <a:off x="838200" y="18255"/>
            <a:ext cx="10515600" cy="1325563"/>
          </a:xfrm>
        </p:spPr>
        <p:txBody>
          <a:bodyPr/>
          <a:lstStyle/>
          <a:p>
            <a:r>
              <a:rPr lang="en-US" dirty="0"/>
              <a:t>Cryptographic Primitive #1: Hash</a:t>
            </a:r>
          </a:p>
        </p:txBody>
      </p:sp>
      <p:sp>
        <p:nvSpPr>
          <p:cNvPr id="3" name="Content Placeholder 2">
            <a:extLst>
              <a:ext uri="{FF2B5EF4-FFF2-40B4-BE49-F238E27FC236}">
                <a16:creationId xmlns:a16="http://schemas.microsoft.com/office/drawing/2014/main" id="{833EF6A1-EA90-8F73-24A8-8CD13F0A9EE1}"/>
              </a:ext>
            </a:extLst>
          </p:cNvPr>
          <p:cNvSpPr>
            <a:spLocks noGrp="1"/>
          </p:cNvSpPr>
          <p:nvPr>
            <p:ph idx="1"/>
          </p:nvPr>
        </p:nvSpPr>
        <p:spPr>
          <a:xfrm>
            <a:off x="838200" y="1500160"/>
            <a:ext cx="7887346" cy="4351338"/>
          </a:xfrm>
        </p:spPr>
        <p:txBody>
          <a:bodyPr>
            <a:normAutofit/>
          </a:bodyPr>
          <a:lstStyle/>
          <a:p>
            <a:r>
              <a:rPr lang="en-US" dirty="0"/>
              <a:t>There’s like, a couple dozen good cryptographic hashes out there. You should know about a like, six:</a:t>
            </a:r>
          </a:p>
          <a:p>
            <a:pPr lvl="1"/>
            <a:r>
              <a:rPr lang="en-US" dirty="0"/>
              <a:t>MD4 — run screaming from anyone who uses this for anything besides, like, a </a:t>
            </a:r>
            <a:r>
              <a:rPr lang="en-US" dirty="0" err="1"/>
              <a:t>hashtable</a:t>
            </a:r>
            <a:endParaRPr lang="en-US" dirty="0"/>
          </a:p>
          <a:p>
            <a:pPr lvl="1"/>
            <a:r>
              <a:rPr lang="en-US" dirty="0"/>
              <a:t>MD5, SHA-0 — don’t use these</a:t>
            </a:r>
          </a:p>
          <a:p>
            <a:pPr lvl="1"/>
            <a:r>
              <a:rPr lang="en-US" dirty="0"/>
              <a:t>SHA-1 — some issues for some applications, but like, git works because this is fine</a:t>
            </a:r>
          </a:p>
          <a:p>
            <a:pPr lvl="1"/>
            <a:r>
              <a:rPr lang="en-US" dirty="0"/>
              <a:t>SHA-256 — Bitcoin does its thing because this is fine</a:t>
            </a:r>
          </a:p>
          <a:p>
            <a:pPr lvl="1"/>
            <a:r>
              <a:rPr lang="en-US" dirty="0"/>
              <a:t>SHA-most-anything-else — fine-to-overkill</a:t>
            </a:r>
          </a:p>
        </p:txBody>
      </p:sp>
      <p:sp>
        <p:nvSpPr>
          <p:cNvPr id="4" name="Slide Number Placeholder 3">
            <a:extLst>
              <a:ext uri="{FF2B5EF4-FFF2-40B4-BE49-F238E27FC236}">
                <a16:creationId xmlns:a16="http://schemas.microsoft.com/office/drawing/2014/main" id="{05C5BE6C-3E1D-0D4C-8298-2CACBA08A0E9}"/>
              </a:ext>
            </a:extLst>
          </p:cNvPr>
          <p:cNvSpPr>
            <a:spLocks noGrp="1"/>
          </p:cNvSpPr>
          <p:nvPr>
            <p:ph type="sldNum" sz="quarter" idx="12"/>
          </p:nvPr>
        </p:nvSpPr>
        <p:spPr>
          <a:xfrm>
            <a:off x="8610600" y="6356350"/>
            <a:ext cx="2743200" cy="365125"/>
          </a:xfrm>
        </p:spPr>
        <p:txBody>
          <a:bodyPr/>
          <a:lstStyle/>
          <a:p>
            <a:pPr lvl="0"/>
            <a:fld id="{20F37917-FD3A-4669-9018-DA04BCDD3D75}" type="slidenum">
              <a:rPr lang="en-US" noProof="0" smtClean="0"/>
              <a:pPr lvl="0"/>
              <a:t>5</a:t>
            </a:fld>
            <a:endParaRPr lang="en-US" noProof="0"/>
          </a:p>
        </p:txBody>
      </p:sp>
    </p:spTree>
    <p:extLst>
      <p:ext uri="{BB962C8B-B14F-4D97-AF65-F5344CB8AC3E}">
        <p14:creationId xmlns:p14="http://schemas.microsoft.com/office/powerpoint/2010/main" val="190073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65CE1-4ED5-4EB9-538E-A90C486325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FA9F46-896F-5092-8940-9C4F8DC864C7}"/>
              </a:ext>
            </a:extLst>
          </p:cNvPr>
          <p:cNvSpPr>
            <a:spLocks noGrp="1"/>
          </p:cNvSpPr>
          <p:nvPr>
            <p:ph type="title"/>
          </p:nvPr>
        </p:nvSpPr>
        <p:spPr/>
        <p:txBody>
          <a:bodyPr/>
          <a:lstStyle/>
          <a:p>
            <a:r>
              <a:rPr lang="en-US" dirty="0"/>
              <a:t>Warmup:</a:t>
            </a:r>
            <a:br>
              <a:rPr lang="en-US" dirty="0"/>
            </a:br>
            <a:r>
              <a:rPr lang="en-US" dirty="0"/>
              <a:t>what should we do about passwords?</a:t>
            </a:r>
          </a:p>
        </p:txBody>
      </p:sp>
      <p:sp>
        <p:nvSpPr>
          <p:cNvPr id="3" name="Content Placeholder 2">
            <a:extLst>
              <a:ext uri="{FF2B5EF4-FFF2-40B4-BE49-F238E27FC236}">
                <a16:creationId xmlns:a16="http://schemas.microsoft.com/office/drawing/2014/main" id="{511EE8FE-FC1D-796F-6DDC-F6BB4B54447F}"/>
              </a:ext>
            </a:extLst>
          </p:cNvPr>
          <p:cNvSpPr>
            <a:spLocks noGrp="1"/>
          </p:cNvSpPr>
          <p:nvPr>
            <p:ph idx="1"/>
          </p:nvPr>
        </p:nvSpPr>
        <p:spPr/>
        <p:txBody>
          <a:bodyPr/>
          <a:lstStyle/>
          <a:p>
            <a:r>
              <a:rPr lang="en-US" dirty="0"/>
              <a:t>Common responses: </a:t>
            </a:r>
          </a:p>
          <a:p>
            <a:r>
              <a:rPr lang="en-US" dirty="0"/>
              <a:t>But we also </a:t>
            </a:r>
            <a:r>
              <a:rPr lang="en-US" b="1" dirty="0"/>
              <a:t>don’t have to store the passwords</a:t>
            </a:r>
            <a:endParaRPr lang="en-US" dirty="0"/>
          </a:p>
          <a:p>
            <a:pPr lvl="1"/>
            <a:r>
              <a:rPr lang="en-US" dirty="0"/>
              <a:t>That may mean we </a:t>
            </a:r>
            <a:r>
              <a:rPr lang="en-US" i="1" dirty="0"/>
              <a:t>give someone else the passwords</a:t>
            </a:r>
            <a:r>
              <a:rPr lang="en-US" dirty="0"/>
              <a:t> and never keep them on our server. </a:t>
            </a:r>
          </a:p>
          <a:p>
            <a:pPr lvl="1"/>
            <a:r>
              <a:rPr lang="en-US" dirty="0"/>
              <a:t>That may also mean we </a:t>
            </a:r>
            <a:r>
              <a:rPr lang="en-US" i="1" dirty="0"/>
              <a:t>store something that’s not the password.</a:t>
            </a:r>
          </a:p>
          <a:p>
            <a:r>
              <a:rPr lang="en-US" dirty="0"/>
              <a:t>Storing the sha256(password) means that even if someone gets everything on our server, they can’t easily find anyone’s password… right?</a:t>
            </a:r>
          </a:p>
          <a:p>
            <a:pPr lvl="1"/>
            <a:endParaRPr lang="en-US" dirty="0"/>
          </a:p>
        </p:txBody>
      </p:sp>
      <p:sp>
        <p:nvSpPr>
          <p:cNvPr id="4" name="Slide Number Placeholder 3">
            <a:extLst>
              <a:ext uri="{FF2B5EF4-FFF2-40B4-BE49-F238E27FC236}">
                <a16:creationId xmlns:a16="http://schemas.microsoft.com/office/drawing/2014/main" id="{F9C62420-8D8D-8B91-91A1-1AA08447F1E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882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E7C9D-F383-7048-0184-FD4B6CA5110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0EBEFF0-D648-D28E-3641-01386C072A59}"/>
              </a:ext>
            </a:extLst>
          </p:cNvPr>
          <p:cNvSpPr>
            <a:spLocks noGrp="1"/>
          </p:cNvSpPr>
          <p:nvPr>
            <p:ph type="title"/>
          </p:nvPr>
        </p:nvSpPr>
        <p:spPr/>
        <p:txBody>
          <a:bodyPr/>
          <a:lstStyle/>
          <a:p>
            <a:r>
              <a:rPr lang="en-US" dirty="0"/>
              <a:t>Warmup:</a:t>
            </a:r>
            <a:br>
              <a:rPr lang="en-US" dirty="0"/>
            </a:br>
            <a:r>
              <a:rPr lang="en-US" dirty="0"/>
              <a:t>what should we do about passwords?</a:t>
            </a:r>
          </a:p>
        </p:txBody>
      </p:sp>
      <p:sp>
        <p:nvSpPr>
          <p:cNvPr id="2" name="Content Placeholder 1">
            <a:extLst>
              <a:ext uri="{FF2B5EF4-FFF2-40B4-BE49-F238E27FC236}">
                <a16:creationId xmlns:a16="http://schemas.microsoft.com/office/drawing/2014/main" id="{A806A152-E8E7-7C3B-6CC5-5FB017D34DB1}"/>
              </a:ext>
            </a:extLst>
          </p:cNvPr>
          <p:cNvSpPr>
            <a:spLocks noGrp="1"/>
          </p:cNvSpPr>
          <p:nvPr>
            <p:ph idx="1"/>
          </p:nvPr>
        </p:nvSpPr>
        <p:spPr>
          <a:xfrm>
            <a:off x="7572374" y="1500160"/>
            <a:ext cx="3781425" cy="4351338"/>
          </a:xfrm>
        </p:spPr>
        <p:txBody>
          <a:bodyPr/>
          <a:lstStyle/>
          <a:p>
            <a:pPr marL="0" indent="0">
              <a:buNone/>
            </a:pPr>
            <a:r>
              <a:rPr lang="en-US" dirty="0"/>
              <a:t>…also, let’s compute the sha256 of all of them and add them to our rainbow table: people reuse passwords</a:t>
            </a:r>
          </a:p>
        </p:txBody>
      </p:sp>
      <p:sp>
        <p:nvSpPr>
          <p:cNvPr id="4" name="Slide Number Placeholder 3">
            <a:extLst>
              <a:ext uri="{FF2B5EF4-FFF2-40B4-BE49-F238E27FC236}">
                <a16:creationId xmlns:a16="http://schemas.microsoft.com/office/drawing/2014/main" id="{100A4AA0-3FCB-0E75-1DF4-372346B099C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5AE1C4FF-7FED-110B-F128-3AFEBE6E81D2}"/>
              </a:ext>
            </a:extLst>
          </p:cNvPr>
          <p:cNvSpPr txBox="1"/>
          <p:nvPr/>
        </p:nvSpPr>
        <p:spPr>
          <a:xfrm>
            <a:off x="838200" y="6383893"/>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xkcd.com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/2176/</a:t>
            </a:r>
          </a:p>
        </p:txBody>
      </p:sp>
      <p:pic>
        <p:nvPicPr>
          <p:cNvPr id="2050" name="Picture 2" descr="How Hacking Works">
            <a:extLst>
              <a:ext uri="{FF2B5EF4-FFF2-40B4-BE49-F238E27FC236}">
                <a16:creationId xmlns:a16="http://schemas.microsoft.com/office/drawing/2014/main" id="{F7516269-46FE-F05A-C49D-974692F3D3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492250"/>
            <a:ext cx="6502400" cy="4864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65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58885-6788-C0C1-8F55-ABA01EEE6EB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60E50BD-7940-05EA-7CD6-5CCDE5666421}"/>
              </a:ext>
            </a:extLst>
          </p:cNvPr>
          <p:cNvSpPr>
            <a:spLocks noGrp="1"/>
          </p:cNvSpPr>
          <p:nvPr>
            <p:ph type="title"/>
          </p:nvPr>
        </p:nvSpPr>
        <p:spPr/>
        <p:txBody>
          <a:bodyPr/>
          <a:lstStyle/>
          <a:p>
            <a:r>
              <a:rPr lang="en-US" dirty="0"/>
              <a:t>Warmup:</a:t>
            </a:r>
            <a:br>
              <a:rPr lang="en-US" dirty="0"/>
            </a:br>
            <a:r>
              <a:rPr lang="en-US" dirty="0"/>
              <a:t>what should we do about passwords?</a:t>
            </a:r>
          </a:p>
        </p:txBody>
      </p:sp>
      <p:sp>
        <p:nvSpPr>
          <p:cNvPr id="10" name="Content Placeholder 9">
            <a:extLst>
              <a:ext uri="{FF2B5EF4-FFF2-40B4-BE49-F238E27FC236}">
                <a16:creationId xmlns:a16="http://schemas.microsoft.com/office/drawing/2014/main" id="{ABA4EFF3-ED10-BBC0-4EC5-4EDF7A9849F8}"/>
              </a:ext>
            </a:extLst>
          </p:cNvPr>
          <p:cNvSpPr>
            <a:spLocks noGrp="1"/>
          </p:cNvSpPr>
          <p:nvPr>
            <p:ph idx="1"/>
          </p:nvPr>
        </p:nvSpPr>
        <p:spPr>
          <a:xfrm>
            <a:off x="838199" y="1500160"/>
            <a:ext cx="9834563" cy="4351338"/>
          </a:xfrm>
        </p:spPr>
        <p:txBody>
          <a:bodyPr/>
          <a:lstStyle/>
          <a:p>
            <a:pPr marL="0" indent="0">
              <a:buNone/>
            </a:pPr>
            <a:r>
              <a:rPr lang="en-US" dirty="0"/>
              <a:t>To check auth, check if sha256(salt + password) = hash</a:t>
            </a:r>
          </a:p>
        </p:txBody>
      </p:sp>
      <p:sp>
        <p:nvSpPr>
          <p:cNvPr id="4" name="Slide Number Placeholder 3">
            <a:extLst>
              <a:ext uri="{FF2B5EF4-FFF2-40B4-BE49-F238E27FC236}">
                <a16:creationId xmlns:a16="http://schemas.microsoft.com/office/drawing/2014/main" id="{225DDB97-0481-B03D-F16D-3B2CC1D8227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E9A17969-3238-8BFD-A02B-098711D0D899}"/>
              </a:ext>
            </a:extLst>
          </p:cNvPr>
          <p:cNvPicPr>
            <a:picLocks noChangeAspect="1"/>
          </p:cNvPicPr>
          <p:nvPr/>
        </p:nvPicPr>
        <p:blipFill>
          <a:blip r:embed="rId2"/>
          <a:stretch>
            <a:fillRect/>
          </a:stretch>
        </p:blipFill>
        <p:spPr>
          <a:xfrm>
            <a:off x="838200" y="2048332"/>
            <a:ext cx="10153154" cy="4490580"/>
          </a:xfrm>
          <a:prstGeom prst="rect">
            <a:avLst/>
          </a:prstGeom>
        </p:spPr>
      </p:pic>
    </p:spTree>
    <p:extLst>
      <p:ext uri="{BB962C8B-B14F-4D97-AF65-F5344CB8AC3E}">
        <p14:creationId xmlns:p14="http://schemas.microsoft.com/office/powerpoint/2010/main" val="4192257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BF2DE-FE3B-B80A-B62A-FCCD9D5792ED}"/>
              </a:ext>
            </a:extLst>
          </p:cNvPr>
          <p:cNvSpPr>
            <a:spLocks noGrp="1"/>
          </p:cNvSpPr>
          <p:nvPr>
            <p:ph type="title"/>
          </p:nvPr>
        </p:nvSpPr>
        <p:spPr/>
        <p:txBody>
          <a:bodyPr/>
          <a:lstStyle/>
          <a:p>
            <a:r>
              <a:rPr lang="en-US" dirty="0"/>
              <a:t>Security Principle #1: </a:t>
            </a:r>
            <a:br>
              <a:rPr lang="en-US" dirty="0"/>
            </a:br>
            <a:r>
              <a:rPr lang="en-US" dirty="0"/>
              <a:t>Use an established solution</a:t>
            </a:r>
          </a:p>
        </p:txBody>
      </p:sp>
      <p:sp>
        <p:nvSpPr>
          <p:cNvPr id="7" name="Content Placeholder 6">
            <a:extLst>
              <a:ext uri="{FF2B5EF4-FFF2-40B4-BE49-F238E27FC236}">
                <a16:creationId xmlns:a16="http://schemas.microsoft.com/office/drawing/2014/main" id="{C0317B05-4AD3-B67B-E23E-5690083A01C1}"/>
              </a:ext>
            </a:extLst>
          </p:cNvPr>
          <p:cNvSpPr>
            <a:spLocks noGrp="1"/>
          </p:cNvSpPr>
          <p:nvPr>
            <p:ph idx="1"/>
          </p:nvPr>
        </p:nvSpPr>
        <p:spPr>
          <a:xfrm>
            <a:off x="838200" y="1500160"/>
            <a:ext cx="9220200" cy="4351338"/>
          </a:xfrm>
        </p:spPr>
        <p:txBody>
          <a:bodyPr/>
          <a:lstStyle/>
          <a:p>
            <a:pPr marL="0" indent="0">
              <a:buNone/>
            </a:pPr>
            <a:r>
              <a:rPr lang="en-US" dirty="0"/>
              <a:t>Special case of this principle is “</a:t>
            </a:r>
            <a:r>
              <a:rPr lang="en-US" u="sng" dirty="0"/>
              <a:t>never</a:t>
            </a:r>
            <a:r>
              <a:rPr lang="en-US" dirty="0"/>
              <a:t> roll your own crypto”</a:t>
            </a:r>
          </a:p>
        </p:txBody>
      </p:sp>
      <p:sp>
        <p:nvSpPr>
          <p:cNvPr id="4" name="Slide Number Placeholder 3">
            <a:extLst>
              <a:ext uri="{FF2B5EF4-FFF2-40B4-BE49-F238E27FC236}">
                <a16:creationId xmlns:a16="http://schemas.microsoft.com/office/drawing/2014/main" id="{BAE27127-C106-D173-158C-B23AFBF48A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0F37917-FD3A-4669-9018-DA04BCDD3D75}"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EACBA9E2-CB3C-8599-8F4D-A8DEED159607}"/>
              </a:ext>
            </a:extLst>
          </p:cNvPr>
          <p:cNvPicPr>
            <a:picLocks noChangeAspect="1"/>
          </p:cNvPicPr>
          <p:nvPr/>
        </p:nvPicPr>
        <p:blipFill>
          <a:blip r:embed="rId2"/>
          <a:stretch>
            <a:fillRect/>
          </a:stretch>
        </p:blipFill>
        <p:spPr>
          <a:xfrm>
            <a:off x="838199" y="2214916"/>
            <a:ext cx="11073223" cy="3500084"/>
          </a:xfrm>
          <a:prstGeom prst="rect">
            <a:avLst/>
          </a:prstGeom>
        </p:spPr>
      </p:pic>
    </p:spTree>
    <p:extLst>
      <p:ext uri="{BB962C8B-B14F-4D97-AF65-F5344CB8AC3E}">
        <p14:creationId xmlns:p14="http://schemas.microsoft.com/office/powerpoint/2010/main" val="332877214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tlCol="0" anchor="ctr"/>
      <a:lstStyle>
        <a:defPPr algn="ctr">
          <a:defRPr sz="2400" dirty="0" smtClean="0">
            <a:solidFill>
              <a:sysClr val="windowText" lastClr="000000"/>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TotalTime>
  <Words>2806</Words>
  <Application>Microsoft Macintosh PowerPoint</Application>
  <PresentationFormat>Widescreen</PresentationFormat>
  <Paragraphs>341</Paragraphs>
  <Slides>41</Slides>
  <Notes>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41</vt:i4>
      </vt:variant>
    </vt:vector>
  </HeadingPairs>
  <TitlesOfParts>
    <vt:vector size="50" baseType="lpstr">
      <vt:lpstr>Andale Mono</vt:lpstr>
      <vt:lpstr>Aptos</vt:lpstr>
      <vt:lpstr>Arial</vt:lpstr>
      <vt:lpstr>Blackadder ITC</vt:lpstr>
      <vt:lpstr>Calibri</vt:lpstr>
      <vt:lpstr>Helvetica</vt:lpstr>
      <vt:lpstr>Helvetica Neue</vt:lpstr>
      <vt:lpstr>Verdana</vt:lpstr>
      <vt:lpstr>1_Office Theme</vt:lpstr>
      <vt:lpstr>CS 4530: Fundamentals of Software Engineering Module 6, Lesson 1 Security</vt:lpstr>
      <vt:lpstr>Warmup: what’s wrong with how security.town does passwords?</vt:lpstr>
      <vt:lpstr>Warmup: what should we do about passwords?</vt:lpstr>
      <vt:lpstr>Cryptographic Primitive #1: Hash</vt:lpstr>
      <vt:lpstr>Cryptographic Primitive #1: Hash</vt:lpstr>
      <vt:lpstr>Warmup: what should we do about passwords?</vt:lpstr>
      <vt:lpstr>Warmup: what should we do about passwords?</vt:lpstr>
      <vt:lpstr>Warmup: what should we do about passwords?</vt:lpstr>
      <vt:lpstr>Security Principle #1:  Use an established solution</vt:lpstr>
      <vt:lpstr>Security is all over the SE map</vt:lpstr>
      <vt:lpstr>Learning Objectives for this Lesson</vt:lpstr>
      <vt:lpstr>Security is a multiplayer game</vt:lpstr>
      <vt:lpstr>Security is a multiplayer game</vt:lpstr>
      <vt:lpstr>Security is a multiplayer game</vt:lpstr>
      <vt:lpstr>Security is a multiplayer game</vt:lpstr>
      <vt:lpstr>Security Principle #2:  Watch for new attack surfaces</vt:lpstr>
      <vt:lpstr>Security Principle #2:  Watch for new attack surfaces</vt:lpstr>
      <vt:lpstr>Security Principle #2:  Watch for new attack surfaces</vt:lpstr>
      <vt:lpstr>Security Principle #3:  Beware the man in the middle</vt:lpstr>
      <vt:lpstr>Security Principle #3:  Beware the man in the middle</vt:lpstr>
      <vt:lpstr>Security Principle #3:  Beware the man in the middle</vt:lpstr>
      <vt:lpstr>Browsers are Fascinating</vt:lpstr>
      <vt:lpstr>Browsers are Fascinating: Cookies</vt:lpstr>
      <vt:lpstr>Security Architecture</vt:lpstr>
      <vt:lpstr>Security Architecture and Security Culture</vt:lpstr>
      <vt:lpstr>Security Architecture and Security Culture</vt:lpstr>
      <vt:lpstr>Cryptographic Primitive #2: Signing</vt:lpstr>
      <vt:lpstr>Cryptographic Primitive #2: Signing</vt:lpstr>
      <vt:lpstr>Security Principle #4:  Chains and webs of trust</vt:lpstr>
      <vt:lpstr>Security Principle #4:  Chains and webs of trust</vt:lpstr>
      <vt:lpstr>Security Principle #4:  Chains and webs of trust</vt:lpstr>
      <vt:lpstr>Security Principle #4:  Chains and webs of trust</vt:lpstr>
      <vt:lpstr>Security Principle #4:  Chains and webs of trust</vt:lpstr>
      <vt:lpstr>Security Principle #4:  Chains and webs of trust</vt:lpstr>
      <vt:lpstr>Security Principle #4:  Chains and webs of trust</vt:lpstr>
      <vt:lpstr>Security Principle #4:  Chains and webs of trust</vt:lpstr>
      <vt:lpstr>Cryptographic Primitive #3:  Shared secret encryption</vt:lpstr>
      <vt:lpstr>Cryptographic Primitive #3:  Shared secret encryption</vt:lpstr>
      <vt:lpstr>Cryptographic Primitive #3:  Shared secret encryption</vt:lpstr>
      <vt:lpstr>Review of this whirlwind tour</vt:lpstr>
      <vt:lpstr>Learning Objectives for this Lesson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Robert Simmons</dc:creator>
  <cp:lastModifiedBy>Robert Simmons</cp:lastModifiedBy>
  <cp:revision>4</cp:revision>
  <dcterms:created xsi:type="dcterms:W3CDTF">2025-05-28T00:08:56Z</dcterms:created>
  <dcterms:modified xsi:type="dcterms:W3CDTF">2025-06-01T17:59:26Z</dcterms:modified>
</cp:coreProperties>
</file>